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21" r:id="rId3"/>
    <p:sldId id="320" r:id="rId4"/>
    <p:sldId id="324" r:id="rId5"/>
    <p:sldId id="322" r:id="rId6"/>
    <p:sldId id="31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035"/>
    <a:srgbClr val="DB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26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"/>
    </p:cViewPr>
  </p:sorterViewPr>
  <p:notesViewPr>
    <p:cSldViewPr snapToGrid="0">
      <p:cViewPr varScale="1">
        <p:scale>
          <a:sx n="134" d="100"/>
          <a:sy n="134" d="100"/>
        </p:scale>
        <p:origin x="6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AD24726-A27E-A4DB-21F6-35271076F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81E741-3D2A-7956-C6B4-81E670C2B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1FE7-D6FD-A949-922A-FBF1071D7D2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6379B7-9F9D-3A0D-8CC6-B8995302D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6C18D3-AD54-F7AB-3836-CCCFD94D79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D146-F61F-8744-A9CF-3C39FC019B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5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3B014-3D0E-4A26-AD51-74B9FF17E89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E3C-D28A-4BD1-8F6C-4C04BF7A4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5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BFB68054-5D84-2F38-3B1E-F8BB687E0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8120" y="1514042"/>
            <a:ext cx="6495759" cy="36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D1C1AAD-9F7C-8289-9DAE-204BDC651BAE}"/>
              </a:ext>
            </a:extLst>
          </p:cNvPr>
          <p:cNvGrpSpPr/>
          <p:nvPr userDrawn="1"/>
        </p:nvGrpSpPr>
        <p:grpSpPr>
          <a:xfrm>
            <a:off x="92112" y="-740229"/>
            <a:ext cx="10628127" cy="7511139"/>
            <a:chOff x="567112" y="-404536"/>
            <a:chExt cx="10153127" cy="7175446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1453184-4F0B-B9AB-AD0C-4F7ED8787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7" b="96792" l="4021" r="97648">
                          <a14:foregroundMark x1="70616" y1="63862" x2="70188" y2="80327"/>
                          <a14:foregroundMark x1="75877" y1="66404" x2="72968" y2="84867"/>
                          <a14:foregroundMark x1="21642" y1="12712" x2="4448" y2="31174"/>
                          <a14:foregroundMark x1="4833" y1="30387" x2="6202" y2="95157"/>
                          <a14:foregroundMark x1="21343" y1="12954" x2="96450" y2="12954"/>
                          <a14:foregroundMark x1="96621" y1="12833" x2="97648" y2="81356"/>
                          <a14:foregroundMark x1="73268" y1="95944" x2="73567" y2="95521"/>
                          <a14:foregroundMark x1="75962" y1="96308" x2="76219" y2="95521"/>
                          <a14:foregroundMark x1="80624" y1="96308" x2="97476" y2="81477"/>
                          <a14:foregroundMark x1="80282" y1="96065" x2="6031" y2="95278"/>
                          <a14:foregroundMark x1="57975" y1="83121" x2="75605" y2="82599"/>
                          <a14:backgroundMark x1="6287" y1="98789" x2="98332" y2="98608"/>
                          <a14:backgroundMark x1="7228" y1="11562" x2="5731" y2="12470"/>
                          <a14:backgroundMark x1="92251" y1="89327" x2="99221" y2="82831"/>
                          <a14:backgroundMark x1="99508" y1="82077" x2="98237" y2="10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12" y="-404536"/>
              <a:ext cx="10153127" cy="7175446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E2345FF0-947B-7813-4812-9979C2B4AB33}"/>
                </a:ext>
              </a:extLst>
            </p:cNvPr>
            <p:cNvSpPr/>
            <p:nvPr userDrawn="1"/>
          </p:nvSpPr>
          <p:spPr>
            <a:xfrm>
              <a:off x="7900332" y="4536429"/>
              <a:ext cx="468052" cy="677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19A6AA9-2EDF-EDC1-7AF2-5A69C6795375}"/>
                </a:ext>
              </a:extLst>
            </p:cNvPr>
            <p:cNvSpPr txBox="1"/>
            <p:nvPr userDrawn="1"/>
          </p:nvSpPr>
          <p:spPr>
            <a:xfrm>
              <a:off x="7782682" y="4353163"/>
              <a:ext cx="1154495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400" b="1" dirty="0">
                  <a:solidFill>
                    <a:srgbClr val="E5332C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pic>
          <p:nvPicPr>
            <p:cNvPr id="7" name="Obrázek 12">
              <a:extLst>
                <a:ext uri="{FF2B5EF4-FFF2-40B4-BE49-F238E27FC236}">
                  <a16:creationId xmlns:a16="http://schemas.microsoft.com/office/drawing/2014/main" id="{E1201D01-2A78-5CCE-AAF7-48A2FCBEC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rgbClr val="E5AEA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2150" y1="42900" x2="52150" y2="42900"/>
                        </a14:backgroundRemoval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9" t="35704" r="44467" b="51606"/>
            <a:stretch/>
          </p:blipFill>
          <p:spPr>
            <a:xfrm>
              <a:off x="5890942" y="1904131"/>
              <a:ext cx="259229" cy="216024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17ADB55-F81A-731D-72CE-D6CA0ECF5E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rgbClr val="E5AEA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150" y1="42900" x2="52150" y2="42900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9" t="48032" r="67279" b="26476"/>
            <a:stretch/>
          </p:blipFill>
          <p:spPr>
            <a:xfrm>
              <a:off x="5528520" y="3618037"/>
              <a:ext cx="385619" cy="432048"/>
            </a:xfrm>
            <a:prstGeom prst="rect">
              <a:avLst/>
            </a:prstGeom>
          </p:spPr>
        </p:pic>
        <p:pic>
          <p:nvPicPr>
            <p:cNvPr id="9" name="CC738F32-B200-4B8C-8FF3-E2BD57E3409E" descr="cid:CC738F32-B200-4B8C-8FF3-E2BD57E3409E">
              <a:extLst>
                <a:ext uri="{FF2B5EF4-FFF2-40B4-BE49-F238E27FC236}">
                  <a16:creationId xmlns:a16="http://schemas.microsoft.com/office/drawing/2014/main" id="{AE0D8CBF-8772-0064-047C-04EFBFEDA8BE}"/>
                </a:ext>
              </a:extLst>
            </p:cNvPr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161" y="3079278"/>
              <a:ext cx="839889" cy="839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05146A0-C77B-0DDD-6C1C-95075E697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88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EF60C-9BA2-485A-87F7-1A8BAAA11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NÁZEV SNÍMKU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9F71BE-76D2-956D-DDB9-2D3142BDF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8025FCF-8F1A-19D7-7B26-00BE322A20F6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r="30705" b="35990"/>
          <a:stretch/>
        </p:blipFill>
        <p:spPr bwMode="auto">
          <a:xfrm>
            <a:off x="5017925" y="2639912"/>
            <a:ext cx="2156149" cy="1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60D1E37-4BDB-663B-B514-B0E87BA4C669}"/>
              </a:ext>
            </a:extLst>
          </p:cNvPr>
          <p:cNvCxnSpPr>
            <a:cxnSpLocks/>
          </p:cNvCxnSpPr>
          <p:nvPr userDrawn="1"/>
        </p:nvCxnSpPr>
        <p:spPr>
          <a:xfrm>
            <a:off x="7756634" y="3157045"/>
            <a:ext cx="3993999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sp>
        <p:nvSpPr>
          <p:cNvPr id="20" name="Oblouk 19">
            <a:extLst>
              <a:ext uri="{FF2B5EF4-FFF2-40B4-BE49-F238E27FC236}">
                <a16:creationId xmlns:a16="http://schemas.microsoft.com/office/drawing/2014/main" id="{C38E77F3-0D77-5C4E-A815-5A9F37B75787}"/>
              </a:ext>
            </a:extLst>
          </p:cNvPr>
          <p:cNvSpPr/>
          <p:nvPr userDrawn="1"/>
        </p:nvSpPr>
        <p:spPr>
          <a:xfrm>
            <a:off x="4400368" y="1736811"/>
            <a:ext cx="3384377" cy="3384377"/>
          </a:xfrm>
          <a:prstGeom prst="arc">
            <a:avLst>
              <a:gd name="adj1" fmla="val 12079441"/>
              <a:gd name="adj2" fmla="val 14388474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B70CC06-57F7-418E-8A66-BAE9C5E2CF62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886" y="2802321"/>
            <a:ext cx="4004759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7D6170C2-59BB-D1D3-2983-B3A6AB4AE49C}"/>
              </a:ext>
            </a:extLst>
          </p:cNvPr>
          <p:cNvCxnSpPr>
            <a:cxnSpLocks/>
          </p:cNvCxnSpPr>
          <p:nvPr userDrawn="1"/>
        </p:nvCxnSpPr>
        <p:spPr>
          <a:xfrm>
            <a:off x="7768459" y="3602421"/>
            <a:ext cx="3656133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943C4410-1D08-6EB9-4536-382576BE75AD}"/>
              </a:ext>
            </a:extLst>
          </p:cNvPr>
          <p:cNvCxnSpPr>
            <a:cxnSpLocks/>
          </p:cNvCxnSpPr>
          <p:nvPr userDrawn="1"/>
        </p:nvCxnSpPr>
        <p:spPr>
          <a:xfrm>
            <a:off x="791351" y="3283169"/>
            <a:ext cx="3634818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sp>
        <p:nvSpPr>
          <p:cNvPr id="27" name="Oblouk 26">
            <a:extLst>
              <a:ext uri="{FF2B5EF4-FFF2-40B4-BE49-F238E27FC236}">
                <a16:creationId xmlns:a16="http://schemas.microsoft.com/office/drawing/2014/main" id="{AB79A388-1CB7-C613-F90B-945FC36A1C5C}"/>
              </a:ext>
            </a:extLst>
          </p:cNvPr>
          <p:cNvSpPr/>
          <p:nvPr userDrawn="1"/>
        </p:nvSpPr>
        <p:spPr>
          <a:xfrm>
            <a:off x="4406948" y="1736810"/>
            <a:ext cx="3384377" cy="3384377"/>
          </a:xfrm>
          <a:prstGeom prst="arc">
            <a:avLst>
              <a:gd name="adj1" fmla="val 8567758"/>
              <a:gd name="adj2" fmla="val 11111670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EE0CB9FF-1363-9675-7307-EC0624C90790}"/>
              </a:ext>
            </a:extLst>
          </p:cNvPr>
          <p:cNvSpPr/>
          <p:nvPr userDrawn="1"/>
        </p:nvSpPr>
        <p:spPr>
          <a:xfrm>
            <a:off x="4403810" y="1736811"/>
            <a:ext cx="3384377" cy="3384377"/>
          </a:xfrm>
          <a:prstGeom prst="arc">
            <a:avLst>
              <a:gd name="adj1" fmla="val 18501159"/>
              <a:gd name="adj2" fmla="val 21074489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Oblouk 28">
            <a:extLst>
              <a:ext uri="{FF2B5EF4-FFF2-40B4-BE49-F238E27FC236}">
                <a16:creationId xmlns:a16="http://schemas.microsoft.com/office/drawing/2014/main" id="{9B755283-EB14-5E18-FC4D-FEE12F4D6433}"/>
              </a:ext>
            </a:extLst>
          </p:cNvPr>
          <p:cNvSpPr/>
          <p:nvPr userDrawn="1"/>
        </p:nvSpPr>
        <p:spPr>
          <a:xfrm>
            <a:off x="4394991" y="1736810"/>
            <a:ext cx="3384377" cy="3384377"/>
          </a:xfrm>
          <a:prstGeom prst="arc">
            <a:avLst>
              <a:gd name="adj1" fmla="val 335938"/>
              <a:gd name="adj2" fmla="val 3138097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Zástupný text 30">
            <a:extLst>
              <a:ext uri="{FF2B5EF4-FFF2-40B4-BE49-F238E27FC236}">
                <a16:creationId xmlns:a16="http://schemas.microsoft.com/office/drawing/2014/main" id="{682EC7BD-5D8E-9BC1-17B4-09AB06094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647" y="3411745"/>
            <a:ext cx="3603625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ČEB má mnohaleté zkušenosti s financováním jak velkých vývozních celků českých exportérů, tak vývozních kontraktů na menší či dílčí dodávky. Banka umožňuje financování exportu všech typů výrobků a služeb.</a:t>
            </a:r>
          </a:p>
        </p:txBody>
      </p:sp>
      <p:sp>
        <p:nvSpPr>
          <p:cNvPr id="33" name="Zástupný text 30">
            <a:extLst>
              <a:ext uri="{FF2B5EF4-FFF2-40B4-BE49-F238E27FC236}">
                <a16:creationId xmlns:a16="http://schemas.microsoft.com/office/drawing/2014/main" id="{1D81727A-DBB8-79BD-B4D0-F9F5896E7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176" y="3755516"/>
            <a:ext cx="3759297" cy="1815882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>
                <a:solidFill>
                  <a:srgbClr val="515151"/>
                </a:solidFill>
                <a:latin typeface="Century Gothic"/>
              </a:defRPr>
            </a:lvl1pPr>
          </a:lstStyle>
          <a:p>
            <a:pPr lvl="0"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ČEB klade důraz na komplexnost své produktové nabídky a schopnost přizpůsobit nabídku individuálním potřebám exportérů. V posledních letech se banka stále více zaměřuje na podporu malých a středních podniků, které projevují čím dál větší zájem o exportní financování.</a:t>
            </a:r>
          </a:p>
        </p:txBody>
      </p:sp>
      <p:sp>
        <p:nvSpPr>
          <p:cNvPr id="34" name="Zástupný text 30">
            <a:extLst>
              <a:ext uri="{FF2B5EF4-FFF2-40B4-BE49-F238E27FC236}">
                <a16:creationId xmlns:a16="http://schemas.microsoft.com/office/drawing/2014/main" id="{D6EBD84D-825F-C46D-92A7-AB9CCBAD5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351" y="1288751"/>
            <a:ext cx="4106934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Česká exportní banka je specializovaná bankovní instituce založená v roce 1995, určená pro státní podporu vývozu, přímo a nepřímo vlastněná státem. ČEB tvoří nedílnou součást systému státní podpory exportu a ekonomické diplomacie České republiky.</a:t>
            </a:r>
          </a:p>
        </p:txBody>
      </p:sp>
      <p:sp>
        <p:nvSpPr>
          <p:cNvPr id="37" name="Zástupný text 30">
            <a:extLst>
              <a:ext uri="{FF2B5EF4-FFF2-40B4-BE49-F238E27FC236}">
                <a16:creationId xmlns:a16="http://schemas.microsoft.com/office/drawing/2014/main" id="{F48F223B-5028-4051-D0AD-C6CA2EEDD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25413" y="1681072"/>
            <a:ext cx="3768463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Posláním ČEB je poskytovat finanční služby související s vývozem, podporovat český export bez ohledu na velikost kontraktu, budovat povědomí o České republice ve světě, a tím posilovat konkurenceschopnost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0669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2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 userDrawn="1"/>
        </p:nvSpPr>
        <p:spPr>
          <a:xfrm>
            <a:off x="4258406" y="1974849"/>
            <a:ext cx="2110740" cy="1152525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b="0" dirty="0"/>
          </a:p>
        </p:txBody>
      </p:sp>
      <p:sp>
        <p:nvSpPr>
          <p:cNvPr id="6" name="object 16"/>
          <p:cNvSpPr/>
          <p:nvPr userDrawn="1"/>
        </p:nvSpPr>
        <p:spPr>
          <a:xfrm>
            <a:off x="6122423" y="1970787"/>
            <a:ext cx="2110740" cy="1169288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7"/>
          <p:cNvSpPr/>
          <p:nvPr userDrawn="1"/>
        </p:nvSpPr>
        <p:spPr>
          <a:xfrm>
            <a:off x="7989704" y="1974850"/>
            <a:ext cx="2110740" cy="1168400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 userDrawn="1"/>
        </p:nvSpPr>
        <p:spPr>
          <a:xfrm>
            <a:off x="2385651" y="1974849"/>
            <a:ext cx="2106974" cy="1146175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6E584F-A454-24E5-4BEE-F5EC32AFF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1871F0-CB66-1317-E076-71F92825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92751C1A-9527-E221-7EBA-AA4F1F101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654" y="3453955"/>
            <a:ext cx="10777538" cy="2525713"/>
          </a:xfrm>
        </p:spPr>
        <p:txBody>
          <a:bodyPr numCol="2" spcCol="720000"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ACA47781-E002-EDD8-9954-6F2C81C88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683" y="2049360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19" name="Zástupný text 17">
            <a:extLst>
              <a:ext uri="{FF2B5EF4-FFF2-40B4-BE49-F238E27FC236}">
                <a16:creationId xmlns:a16="http://schemas.microsoft.com/office/drawing/2014/main" id="{83A6B1B6-C683-668E-B4CF-07A5E2B8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175" y="2049360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E312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EE312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5564C269-81E8-B7D1-FE21-A05769A6D1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7696" y="2049359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346D2D07-C1BE-3B59-EF52-11080E519D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9501" y="2049359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65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29265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300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hod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/>
          <p:nvPr userDrawn="1"/>
        </p:nvSpPr>
        <p:spPr>
          <a:xfrm>
            <a:off x="4860810" y="2111652"/>
            <a:ext cx="2542540" cy="2965450"/>
          </a:xfrm>
          <a:custGeom>
            <a:avLst/>
            <a:gdLst/>
            <a:ahLst/>
            <a:cxnLst/>
            <a:rect l="l" t="t" r="r" b="b"/>
            <a:pathLst>
              <a:path w="2542540" h="2965450">
                <a:moveTo>
                  <a:pt x="875423" y="0"/>
                </a:moveTo>
                <a:lnTo>
                  <a:pt x="0" y="1122718"/>
                </a:lnTo>
                <a:lnTo>
                  <a:pt x="70945" y="1196692"/>
                </a:lnTo>
                <a:lnTo>
                  <a:pt x="176203" y="1308229"/>
                </a:lnTo>
                <a:lnTo>
                  <a:pt x="280236" y="1420371"/>
                </a:lnTo>
                <a:lnTo>
                  <a:pt x="383232" y="1533028"/>
                </a:lnTo>
                <a:lnTo>
                  <a:pt x="553101" y="1721675"/>
                </a:lnTo>
                <a:lnTo>
                  <a:pt x="1023630" y="2252416"/>
                </a:lnTo>
                <a:lnTo>
                  <a:pt x="1260519" y="2516981"/>
                </a:lnTo>
                <a:lnTo>
                  <a:pt x="1397649" y="2667288"/>
                </a:lnTo>
                <a:lnTo>
                  <a:pt x="1501682" y="2779431"/>
                </a:lnTo>
                <a:lnTo>
                  <a:pt x="1606940" y="2890967"/>
                </a:lnTo>
                <a:lnTo>
                  <a:pt x="1677885" y="2964942"/>
                </a:lnTo>
                <a:lnTo>
                  <a:pt x="2542108" y="1872107"/>
                </a:lnTo>
                <a:lnTo>
                  <a:pt x="2508094" y="1836649"/>
                </a:lnTo>
                <a:lnTo>
                  <a:pt x="2440066" y="1764717"/>
                </a:lnTo>
                <a:lnTo>
                  <a:pt x="2372038" y="1691526"/>
                </a:lnTo>
                <a:lnTo>
                  <a:pt x="2304010" y="1617193"/>
                </a:lnTo>
                <a:lnTo>
                  <a:pt x="2235982" y="1541836"/>
                </a:lnTo>
                <a:lnTo>
                  <a:pt x="2133940" y="1427136"/>
                </a:lnTo>
                <a:lnTo>
                  <a:pt x="1997884" y="1271711"/>
                </a:lnTo>
                <a:lnTo>
                  <a:pt x="1419647" y="600295"/>
                </a:lnTo>
                <a:lnTo>
                  <a:pt x="1283591" y="444885"/>
                </a:lnTo>
                <a:lnTo>
                  <a:pt x="1181549" y="330201"/>
                </a:lnTo>
                <a:lnTo>
                  <a:pt x="1113521" y="254857"/>
                </a:lnTo>
                <a:lnTo>
                  <a:pt x="1045493" y="180538"/>
                </a:lnTo>
                <a:lnTo>
                  <a:pt x="977465" y="107363"/>
                </a:lnTo>
                <a:lnTo>
                  <a:pt x="909437" y="35448"/>
                </a:lnTo>
                <a:lnTo>
                  <a:pt x="8754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/>
          <p:cNvSpPr/>
          <p:nvPr userDrawn="1"/>
        </p:nvSpPr>
        <p:spPr>
          <a:xfrm>
            <a:off x="3732479" y="3991074"/>
            <a:ext cx="3677920" cy="1115060"/>
          </a:xfrm>
          <a:custGeom>
            <a:avLst/>
            <a:gdLst/>
            <a:ahLst/>
            <a:cxnLst/>
            <a:rect l="l" t="t" r="r" b="b"/>
            <a:pathLst>
              <a:path w="3677920" h="1115060">
                <a:moveTo>
                  <a:pt x="3677640" y="0"/>
                </a:moveTo>
                <a:lnTo>
                  <a:pt x="0" y="0"/>
                </a:lnTo>
                <a:lnTo>
                  <a:pt x="0" y="1114463"/>
                </a:lnTo>
                <a:lnTo>
                  <a:pt x="2796349" y="1114463"/>
                </a:lnTo>
                <a:lnTo>
                  <a:pt x="367764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/>
          <p:cNvSpPr/>
          <p:nvPr userDrawn="1"/>
        </p:nvSpPr>
        <p:spPr>
          <a:xfrm>
            <a:off x="2878391" y="3451121"/>
            <a:ext cx="952500" cy="2192020"/>
          </a:xfrm>
          <a:custGeom>
            <a:avLst/>
            <a:gdLst/>
            <a:ahLst/>
            <a:cxnLst/>
            <a:rect l="l" t="t" r="r" b="b"/>
            <a:pathLst>
              <a:path w="952500" h="2192020">
                <a:moveTo>
                  <a:pt x="951991" y="0"/>
                </a:moveTo>
                <a:lnTo>
                  <a:pt x="0" y="1095781"/>
                </a:lnTo>
                <a:lnTo>
                  <a:pt x="951991" y="2191626"/>
                </a:lnTo>
                <a:lnTo>
                  <a:pt x="9519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/>
          <p:cNvSpPr/>
          <p:nvPr userDrawn="1"/>
        </p:nvSpPr>
        <p:spPr>
          <a:xfrm>
            <a:off x="4847742" y="2117101"/>
            <a:ext cx="3819525" cy="1117600"/>
          </a:xfrm>
          <a:custGeom>
            <a:avLst/>
            <a:gdLst/>
            <a:ahLst/>
            <a:cxnLst/>
            <a:rect l="l" t="t" r="r" b="b"/>
            <a:pathLst>
              <a:path w="3819525" h="1117600">
                <a:moveTo>
                  <a:pt x="3819029" y="0"/>
                </a:moveTo>
                <a:lnTo>
                  <a:pt x="881291" y="0"/>
                </a:lnTo>
                <a:lnTo>
                  <a:pt x="0" y="1117130"/>
                </a:lnTo>
                <a:lnTo>
                  <a:pt x="3819029" y="1117130"/>
                </a:lnTo>
                <a:lnTo>
                  <a:pt x="3819029" y="0"/>
                </a:lnTo>
                <a:close/>
              </a:path>
            </a:pathLst>
          </a:custGeom>
          <a:solidFill>
            <a:srgbClr val="DB2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8568867" y="1582494"/>
            <a:ext cx="952500" cy="2200275"/>
          </a:xfrm>
          <a:custGeom>
            <a:avLst/>
            <a:gdLst/>
            <a:ahLst/>
            <a:cxnLst/>
            <a:rect l="l" t="t" r="r" b="b"/>
            <a:pathLst>
              <a:path w="952500" h="2200275">
                <a:moveTo>
                  <a:pt x="0" y="0"/>
                </a:moveTo>
                <a:lnTo>
                  <a:pt x="0" y="2199703"/>
                </a:lnTo>
                <a:lnTo>
                  <a:pt x="951992" y="1103922"/>
                </a:lnTo>
                <a:lnTo>
                  <a:pt x="0" y="0"/>
                </a:lnTo>
                <a:close/>
              </a:path>
            </a:pathLst>
          </a:custGeom>
          <a:solidFill>
            <a:srgbClr val="DB2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6CF7F4-C860-8718-60D0-C50FFB9F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B01491-C929-8771-DF3B-B0838CADE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C0DA839-81D3-2BF2-5B45-18B69E994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5737" y="4089399"/>
            <a:ext cx="2438929" cy="89746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DFC7081E-6B96-FF9B-4FA3-F88C5DABB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9494" y="2227167"/>
            <a:ext cx="3026639" cy="89746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02678237-CAF8-C709-14A6-CCFF1607B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710" y="1662918"/>
            <a:ext cx="3819525" cy="14617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BC5B57D9-69E9-A93D-AECA-7E708BFC4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5652" y="4138616"/>
            <a:ext cx="3819525" cy="166951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0861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7B3B9FCE-7131-DA34-2CD1-391620CB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NÁZEV SNÍMKU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7C7FEF08-5BB0-1EEC-3339-06DEF2EC4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85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12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F4122F1-7663-8128-B43A-D5C6403EEFCD}"/>
              </a:ext>
            </a:extLst>
          </p:cNvPr>
          <p:cNvSpPr txBox="1"/>
          <p:nvPr userDrawn="1"/>
        </p:nvSpPr>
        <p:spPr>
          <a:xfrm>
            <a:off x="923112" y="1558834"/>
            <a:ext cx="586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Česká banka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110006-A3F5-FCE7-8293-8D5A90EA500B}"/>
              </a:ext>
            </a:extLst>
          </p:cNvPr>
          <p:cNvSpPr txBox="1"/>
          <p:nvPr userDrawn="1"/>
        </p:nvSpPr>
        <p:spPr>
          <a:xfrm>
            <a:off x="4234546" y="2576187"/>
            <a:ext cx="6100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pro český export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61AE57-5694-71F7-95B6-999A4E60DE50}"/>
              </a:ext>
            </a:extLst>
          </p:cNvPr>
          <p:cNvSpPr/>
          <p:nvPr userDrawn="1"/>
        </p:nvSpPr>
        <p:spPr>
          <a:xfrm>
            <a:off x="10264775" y="4927501"/>
            <a:ext cx="1638300" cy="1651098"/>
          </a:xfrm>
          <a:prstGeom prst="rect">
            <a:avLst/>
          </a:prstGeom>
          <a:noFill/>
          <a:ln w="12700">
            <a:solidFill>
              <a:srgbClr val="EF4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C1861F-9F0B-E3D7-8C12-453E8B6A9A22}"/>
              </a:ext>
            </a:extLst>
          </p:cNvPr>
          <p:cNvSpPr txBox="1"/>
          <p:nvPr userDrawn="1"/>
        </p:nvSpPr>
        <p:spPr>
          <a:xfrm>
            <a:off x="10403946" y="5024174"/>
            <a:ext cx="135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0" spc="0" dirty="0">
                <a:solidFill>
                  <a:schemeClr val="tx2"/>
                </a:solidFill>
                <a:latin typeface="Century Gothic" panose="020B0502020202020204" pitchFamily="34" charset="0"/>
              </a:rPr>
              <a:t>SLEDUJTE NÁS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1D6964E6-3E7B-EE30-8DCD-FA513ABE9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967" y="5574848"/>
            <a:ext cx="507932" cy="507932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4F7EDF91-7969-B583-DF39-FE916F08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1405" y="5553161"/>
            <a:ext cx="537098" cy="5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1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2E1C82E5-C22E-DB2B-6ADE-034ACEE21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416" y="2671870"/>
            <a:ext cx="7310438" cy="757130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cs-CZ" sz="4800" b="1" dirty="0"/>
            </a:lvl1pPr>
          </a:lstStyle>
          <a:p>
            <a:pPr marL="228600" lvl="0" indent="-228600"/>
            <a:r>
              <a:rPr lang="cs-CZ" dirty="0"/>
              <a:t>TÉMA PREZENTACE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3263834-9FBC-2F66-4984-E5A9120789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849" y="4118312"/>
            <a:ext cx="8639175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cs-CZ" sz="2400" dirty="0"/>
            </a:lvl1pPr>
          </a:lstStyle>
          <a:p>
            <a:pPr marL="0" lvl="0"/>
            <a:r>
              <a:rPr lang="cs-CZ" dirty="0"/>
              <a:t>NÁZEV AKCE</a:t>
            </a:r>
          </a:p>
        </p:txBody>
      </p:sp>
      <p:sp>
        <p:nvSpPr>
          <p:cNvPr id="21" name="Zástupný text 19">
            <a:extLst>
              <a:ext uri="{FF2B5EF4-FFF2-40B4-BE49-F238E27FC236}">
                <a16:creationId xmlns:a16="http://schemas.microsoft.com/office/drawing/2014/main" id="{7EF756AA-CCF5-CCA5-ECA5-EE01530EB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850" y="4560755"/>
            <a:ext cx="8639175" cy="4247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400" b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PREZENTUJÍCÍHO – FUNKCE</a:t>
            </a:r>
          </a:p>
        </p:txBody>
      </p:sp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831ED506-01B4-54E3-5761-14195C981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9850" y="5003198"/>
            <a:ext cx="8639175" cy="4247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400" b="0" dirty="0">
                <a:solidFill>
                  <a:schemeClr val="tx1"/>
                </a:solidFill>
              </a:defRPr>
            </a:lvl1pPr>
          </a:lstStyle>
          <a:p>
            <a:r>
              <a:rPr lang="cs-CZ" sz="2400" dirty="0">
                <a:latin typeface="Century Gothic" panose="020B0502020202020204" pitchFamily="34" charset="0"/>
              </a:rPr>
              <a:t>DATUM MM. MĚSÍC RRRR</a:t>
            </a:r>
            <a:endParaRPr lang="cs-CZ" sz="24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C9BCF85-3F71-959D-4EF4-D438381A9F99}"/>
              </a:ext>
            </a:extLst>
          </p:cNvPr>
          <p:cNvSpPr txBox="1"/>
          <p:nvPr userDrawn="1"/>
        </p:nvSpPr>
        <p:spPr>
          <a:xfrm>
            <a:off x="1339849" y="1796217"/>
            <a:ext cx="7762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rgbClr val="EF4035"/>
                </a:solidFill>
                <a:latin typeface="Century Gothic" panose="020B0502020202020204" pitchFamily="34" charset="0"/>
              </a:rPr>
              <a:t>ČESKÁ EXPORTNÍ BANKA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2566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703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508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6200"/>
              </a:lnSpc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919838-A54F-FE34-B974-DEB700DBA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5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ou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37699"/>
          </a:xfrm>
        </p:spPr>
        <p:txBody>
          <a:bodyPr vert="horz" wrap="square" lIns="0" tIns="12700" rIns="0" bIns="0" numCol="2" spcCol="720000" rtlCol="0">
            <a:spAutoFit/>
          </a:bodyPr>
          <a:lstStyle>
            <a:lvl1pPr>
              <a:defRPr lang="cs-CZ" sz="1600" spc="-70" dirty="0">
                <a:solidFill>
                  <a:srgbClr val="6D6E71"/>
                </a:solidFill>
                <a:latin typeface="Century Gothic"/>
                <a:cs typeface="Century Gothic"/>
              </a:defRPr>
            </a:lvl1pPr>
          </a:lstStyle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8B1468-EA07-323C-8D03-96A629EC4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3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í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70375"/>
          </a:xfrm>
        </p:spPr>
        <p:txBody>
          <a:bodyPr vert="horz" wrap="square" lIns="0" tIns="12700" rIns="0" bIns="0" numCol="3" spcCol="720000" rtlCol="0">
            <a:spAutoFit/>
          </a:bodyPr>
          <a:lstStyle>
            <a:lvl1pPr>
              <a:defRPr lang="cs-CZ" sz="800" spc="-70" dirty="0">
                <a:solidFill>
                  <a:srgbClr val="6D6E71"/>
                </a:solidFill>
                <a:latin typeface="Century Gothic"/>
                <a:cs typeface="Century Gothic"/>
              </a:defRPr>
            </a:lvl1pPr>
          </a:lstStyle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065292-58B5-4FCF-EACC-48920A8AC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26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6164826" y="1292225"/>
            <a:ext cx="5188974" cy="4754563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875733-82B6-927D-C6C6-54C3F0156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113" y="1292224"/>
            <a:ext cx="4556125" cy="47545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E33CD1A-B553-069D-6A43-AEE20DA0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6E8E6ED-9EE3-0A02-4D4D-D867CE21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0" y="1292223"/>
            <a:ext cx="5188974" cy="4754563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7BEE225-D6F4-4EF6-D507-8488804D1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751669-890D-1DBB-6115-2308F564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890" y="1292223"/>
            <a:ext cx="5078905" cy="522272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112184C-41C9-EEE2-2106-1CB6A337F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4890" y="1998661"/>
            <a:ext cx="6134100" cy="4048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282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7423354" y="1486769"/>
            <a:ext cx="4768645" cy="436547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480481-5D6D-145B-4D33-D85C28D3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1FD2FAE3-286A-5FF5-C340-1F6A71A65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689" y="1486769"/>
            <a:ext cx="6532443" cy="4365472"/>
          </a:xfrm>
        </p:spPr>
        <p:txBody>
          <a:bodyPr numCol="2"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967B1B9-F204-2427-7F5A-E1A1B930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5305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5249725" y="1909211"/>
            <a:ext cx="79352" cy="4948789"/>
          </a:xfrm>
          <a:custGeom>
            <a:avLst/>
            <a:gdLst/>
            <a:ahLst/>
            <a:cxnLst/>
            <a:rect l="l" t="t" r="r" b="b"/>
            <a:pathLst>
              <a:path h="4351020">
                <a:moveTo>
                  <a:pt x="0" y="0"/>
                </a:moveTo>
                <a:lnTo>
                  <a:pt x="0" y="4350918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/>
          <p:cNvSpPr/>
          <p:nvPr userDrawn="1"/>
        </p:nvSpPr>
        <p:spPr>
          <a:xfrm>
            <a:off x="5185086" y="3083835"/>
            <a:ext cx="143992" cy="143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 userDrawn="1"/>
        </p:nvSpPr>
        <p:spPr>
          <a:xfrm>
            <a:off x="5185086" y="1909212"/>
            <a:ext cx="143992" cy="143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/>
          <p:cNvSpPr/>
          <p:nvPr userDrawn="1"/>
        </p:nvSpPr>
        <p:spPr>
          <a:xfrm>
            <a:off x="5185086" y="4258496"/>
            <a:ext cx="143992" cy="147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/>
          <p:cNvSpPr/>
          <p:nvPr userDrawn="1"/>
        </p:nvSpPr>
        <p:spPr>
          <a:xfrm>
            <a:off x="5185086" y="5436116"/>
            <a:ext cx="143992" cy="144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FF5EC7-CACB-9077-256F-C13338809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392EA5-4925-1362-D065-64BD7C37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9C1C6F9F-DF43-1161-EB27-BC3255D55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7648" y="1805519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2000</a:t>
            </a:r>
          </a:p>
        </p:txBody>
      </p:sp>
      <p:sp>
        <p:nvSpPr>
          <p:cNvPr id="21" name="Zástupný text 19">
            <a:extLst>
              <a:ext uri="{FF2B5EF4-FFF2-40B4-BE49-F238E27FC236}">
                <a16:creationId xmlns:a16="http://schemas.microsoft.com/office/drawing/2014/main" id="{0C029479-2C26-D2AB-9082-42D84C16F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7648" y="2964257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2002</a:t>
            </a:r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528F9415-829F-E239-E54B-2775E145B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7648" y="4122995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2019</a:t>
            </a:r>
          </a:p>
        </p:txBody>
      </p:sp>
      <p:sp>
        <p:nvSpPr>
          <p:cNvPr id="23" name="Zástupný text 19">
            <a:extLst>
              <a:ext uri="{FF2B5EF4-FFF2-40B4-BE49-F238E27FC236}">
                <a16:creationId xmlns:a16="http://schemas.microsoft.com/office/drawing/2014/main" id="{FD2E54F8-B4AC-4AD2-FEB4-A90377DDD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7648" y="5326556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2022</a:t>
            </a:r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AFBFA3D3-CE59-3635-633E-716F8457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7551" y="1568457"/>
            <a:ext cx="4440547" cy="10308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EF4135"/>
                </a:solidFill>
                <a:latin typeface="Century Gothic"/>
                <a:cs typeface="Century Gothic"/>
              </a:rPr>
              <a:t>Start</a:t>
            </a:r>
            <a:endParaRPr lang="cs-CZ" sz="2200" dirty="0"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9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90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re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sources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900" spc="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28" name="Zástupný text 26">
            <a:extLst>
              <a:ext uri="{FF2B5EF4-FFF2-40B4-BE49-F238E27FC236}">
                <a16:creationId xmlns:a16="http://schemas.microsoft.com/office/drawing/2014/main" id="{7535C19C-BFD8-0A80-C2AC-EE41B64308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551" y="2833191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29" name="Zástupný text 26">
            <a:extLst>
              <a:ext uri="{FF2B5EF4-FFF2-40B4-BE49-F238E27FC236}">
                <a16:creationId xmlns:a16="http://schemas.microsoft.com/office/drawing/2014/main" id="{4029F748-D4AE-8FC8-7D51-FDFB1814ED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7549" y="5164109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30" name="Zástupný text 26">
            <a:extLst>
              <a:ext uri="{FF2B5EF4-FFF2-40B4-BE49-F238E27FC236}">
                <a16:creationId xmlns:a16="http://schemas.microsoft.com/office/drawing/2014/main" id="{EDBFFE8C-738C-8FEA-7C43-B3CE2E8DC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7550" y="3959512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8710" y="348402"/>
            <a:ext cx="10515600" cy="604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NÁZEV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316742"/>
            <a:ext cx="10515600" cy="455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3585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5C9FB0-B776-1C5D-5B92-C471066B36A5}"/>
              </a:ext>
            </a:extLst>
          </p:cNvPr>
          <p:cNvSpPr txBox="1"/>
          <p:nvPr userDrawn="1"/>
        </p:nvSpPr>
        <p:spPr>
          <a:xfrm>
            <a:off x="10247316" y="6248901"/>
            <a:ext cx="1670977" cy="369332"/>
          </a:xfrm>
          <a:prstGeom prst="rect">
            <a:avLst/>
          </a:prstGeom>
          <a:solidFill>
            <a:srgbClr val="EF403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latin typeface="Century Gothic" panose="020B0502020202020204" pitchFamily="34" charset="0"/>
              </a:rPr>
              <a:t>www.ceb.cz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9861087-C3F4-0401-1778-D2F4A7B2AC0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00785" y="239767"/>
            <a:ext cx="1517508" cy="8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  <p:sldLayoutId id="2147483669" r:id="rId12"/>
    <p:sldLayoutId id="2147483661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stribrny@ceb.c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BFB5E6D-B22A-7723-D7C3-DF1C53C18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415" y="2671870"/>
            <a:ext cx="10233963" cy="757130"/>
          </a:xfrm>
        </p:spPr>
        <p:txBody>
          <a:bodyPr/>
          <a:lstStyle/>
          <a:p>
            <a:r>
              <a:rPr lang="cs-CZ" dirty="0" smtClean="0"/>
              <a:t>BUSINESS DEN UKRAJINY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DF30BA-FE4B-C210-C6CF-B91904F81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9166" y="4672102"/>
            <a:ext cx="8639175" cy="424732"/>
          </a:xfrm>
        </p:spPr>
        <p:txBody>
          <a:bodyPr/>
          <a:lstStyle/>
          <a:p>
            <a:r>
              <a:rPr lang="cs-CZ" dirty="0" smtClean="0"/>
              <a:t>Mezinárodní strojírenský veletrh, Brno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C82159-5FB4-6BB0-4C91-D4DEB47693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9166" y="5114545"/>
            <a:ext cx="10375633" cy="757130"/>
          </a:xfrm>
        </p:spPr>
        <p:txBody>
          <a:bodyPr/>
          <a:lstStyle/>
          <a:p>
            <a:r>
              <a:rPr lang="cs-CZ" dirty="0" smtClean="0"/>
              <a:t>Ing. Miroslav Stříbrný, ředitel úseku obchodu exportního financování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3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81802"/>
              </p:ext>
            </p:extLst>
          </p:nvPr>
        </p:nvGraphicFramePr>
        <p:xfrm>
          <a:off x="573578" y="1350797"/>
          <a:ext cx="11313622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3622">
                  <a:extLst>
                    <a:ext uri="{9D8B030D-6E8A-4147-A177-3AD203B41FA5}">
                      <a16:colId xmlns:a16="http://schemas.microsoft.com/office/drawing/2014/main" val="1098379060"/>
                    </a:ext>
                  </a:extLst>
                </a:gridCol>
              </a:tblGrid>
              <a:tr h="2244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cs-CZ" sz="3200" b="1" i="0" u="none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ČEB není limitována</a:t>
                      </a:r>
                      <a:r>
                        <a:rPr lang="cs-CZ" sz="3200" b="0" i="0" u="none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korporátní strategií zahraniční mateřské banky (s</a:t>
                      </a:r>
                      <a:r>
                        <a:rPr lang="cs-CZ" sz="3200" b="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tátem vlastněná </a:t>
                      </a:r>
                      <a:r>
                        <a:rPr lang="cs-CZ" sz="3200" b="1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specializovaná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banka</a:t>
                      </a: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)</a:t>
                      </a:r>
                      <a:endParaRPr lang="cs-CZ" sz="3200" b="0" i="0" u="none" baseline="0" dirty="0" smtClean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78341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dirty="0" smtClean="0"/>
                        <a:t>Transparentní a spolehlivý partner komerčních bank </a:t>
                      </a:r>
                      <a:r>
                        <a:rPr lang="cs-CZ" sz="3200" b="0" dirty="0" smtClean="0"/>
                        <a:t>+</a:t>
                      </a:r>
                      <a:r>
                        <a:rPr lang="cs-CZ" sz="3200" b="1" dirty="0" smtClean="0"/>
                        <a:t> doplňování v řadě zahraničních teritorií</a:t>
                      </a:r>
                      <a:r>
                        <a:rPr lang="cs-CZ" sz="3200" b="1" baseline="0" dirty="0" smtClean="0"/>
                        <a:t> </a:t>
                      </a:r>
                      <a:endParaRPr lang="cs-CZ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35928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dirty="0" smtClean="0"/>
                        <a:t>Mezinárodní rating na úrovni ČR </a:t>
                      </a:r>
                      <a:r>
                        <a:rPr lang="cs-CZ" sz="3200" dirty="0" smtClean="0"/>
                        <a:t>(Standard &amp; </a:t>
                      </a:r>
                      <a:r>
                        <a:rPr lang="cs-CZ" sz="3200" dirty="0" err="1" smtClean="0"/>
                        <a:t>Poor‘s</a:t>
                      </a:r>
                      <a:r>
                        <a:rPr lang="cs-CZ" sz="3200" dirty="0" smtClean="0"/>
                        <a:t> AA-)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007062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dirty="0" smtClean="0"/>
                        <a:t>Zkušenost </a:t>
                      </a:r>
                      <a:r>
                        <a:rPr lang="cs-CZ" sz="3200" dirty="0" smtClean="0"/>
                        <a:t>(řešení „šitá na míru“)</a:t>
                      </a:r>
                      <a:r>
                        <a:rPr lang="cs-CZ" sz="3200" b="0" i="0" baseline="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</a:t>
                      </a:r>
                      <a:endParaRPr lang="cs-CZ" sz="32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74600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cs-CZ" sz="3200" b="1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Profesionalizace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týmu </a:t>
                      </a: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 změna vnitřního fungování banky = odbornost, rychlost a flexibilita</a:t>
                      </a:r>
                      <a:endParaRPr lang="cs-CZ" sz="3200" b="0" i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19368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 txBox="1">
            <a:spLocks/>
          </p:cNvSpPr>
          <p:nvPr/>
        </p:nvSpPr>
        <p:spPr>
          <a:xfrm>
            <a:off x="235857" y="278537"/>
            <a:ext cx="10515600" cy="83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4400" b="1" dirty="0" smtClean="0"/>
              <a:t>Proč s ČEB?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9679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 txBox="1">
            <a:spLocks/>
          </p:cNvSpPr>
          <p:nvPr/>
        </p:nvSpPr>
        <p:spPr>
          <a:xfrm>
            <a:off x="235857" y="278537"/>
            <a:ext cx="10515600" cy="83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4400" b="1" dirty="0" smtClean="0"/>
              <a:t>Obchod a podpora firem na Ukrajině</a:t>
            </a:r>
            <a:endParaRPr lang="en-GB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813" y="3586420"/>
            <a:ext cx="4161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Bez pojištění/záruk stále není možné akceptovat čisté riziko Ukrajiny</a:t>
            </a:r>
            <a:endParaRPr lang="en-GB" sz="3200" b="1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 txBox="1">
            <a:spLocks/>
          </p:cNvSpPr>
          <p:nvPr/>
        </p:nvSpPr>
        <p:spPr>
          <a:xfrm>
            <a:off x="4793090" y="1769684"/>
            <a:ext cx="7014978" cy="3789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/>
              <a:t>Za ČR aktuálně EGAP Fond Ukrajina </a:t>
            </a:r>
            <a:br>
              <a:rPr lang="cs-CZ" sz="2800" b="1" dirty="0" smtClean="0"/>
            </a:br>
            <a:r>
              <a:rPr lang="cs-CZ" sz="2800" dirty="0" smtClean="0"/>
              <a:t>(339 mil. Kč) </a:t>
            </a:r>
            <a:r>
              <a:rPr lang="en-AE" sz="2800" dirty="0" smtClean="0"/>
              <a:t>–</a:t>
            </a:r>
            <a:r>
              <a:rPr lang="cs-CZ" sz="2800" dirty="0" smtClean="0"/>
              <a:t> ČEB nevytěsňuje komerční banky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/>
              <a:t>ČEB (společně s </a:t>
            </a:r>
            <a:r>
              <a:rPr lang="cs-CZ" sz="2800" b="1" dirty="0" smtClean="0"/>
              <a:t>Hospodářskou komorou </a:t>
            </a:r>
            <a:r>
              <a:rPr lang="cs-CZ" sz="2800" b="1" dirty="0" smtClean="0"/>
              <a:t>a Svazem průmyslu) podporuje přesun nevyčerpaných prostředků z programu </a:t>
            </a:r>
            <a:r>
              <a:rPr lang="cs-CZ" sz="2800" b="1" dirty="0" err="1" smtClean="0"/>
              <a:t>Covid</a:t>
            </a:r>
            <a:r>
              <a:rPr lang="cs-CZ" sz="2800" b="1" dirty="0" smtClean="0"/>
              <a:t> Plus do Fondu Ukrajina</a:t>
            </a:r>
            <a:endParaRPr lang="en-GB" sz="2800" b="1" dirty="0" smtClean="0"/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678389" y="1371599"/>
            <a:ext cx="0" cy="4938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ukrajinci.cz/files/galleries/1170x400_g11416-support-uk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" y="1590356"/>
            <a:ext cx="4457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 txBox="1">
            <a:spLocks/>
          </p:cNvSpPr>
          <p:nvPr/>
        </p:nvSpPr>
        <p:spPr>
          <a:xfrm>
            <a:off x="235857" y="278537"/>
            <a:ext cx="10515600" cy="83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4400" b="1" dirty="0" smtClean="0"/>
              <a:t>Současné možnosti ČEB</a:t>
            </a:r>
            <a:endParaRPr lang="en-GB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813" y="3586420"/>
            <a:ext cx="4046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Aktuálně spolupráce v oblasti podpory obranného a bezpečnostního průmyslu</a:t>
            </a:r>
            <a:endParaRPr lang="en-GB" sz="2800" b="1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 txBox="1">
            <a:spLocks/>
          </p:cNvSpPr>
          <p:nvPr/>
        </p:nvSpPr>
        <p:spPr>
          <a:xfrm>
            <a:off x="4793091" y="1371599"/>
            <a:ext cx="7014978" cy="50907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cs-CZ" sz="2600" b="1" dirty="0"/>
              <a:t>Spolupracujeme </a:t>
            </a:r>
            <a:r>
              <a:rPr lang="cs-CZ" sz="2600" b="1" dirty="0" smtClean="0"/>
              <a:t>s (SWIFT):</a:t>
            </a:r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err="1"/>
              <a:t>Ukreximbank</a:t>
            </a:r>
            <a:r>
              <a:rPr lang="cs-CZ" sz="2600" dirty="0"/>
              <a:t> </a:t>
            </a:r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err="1"/>
              <a:t>Sense</a:t>
            </a:r>
            <a:r>
              <a:rPr lang="cs-CZ" sz="2600" dirty="0"/>
              <a:t> Bank (Alfa bank)</a:t>
            </a:r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err="1"/>
              <a:t>First</a:t>
            </a:r>
            <a:r>
              <a:rPr lang="cs-CZ" sz="2600" dirty="0"/>
              <a:t> International </a:t>
            </a:r>
            <a:r>
              <a:rPr lang="cs-CZ" sz="2600" dirty="0" err="1"/>
              <a:t>Ukrainian</a:t>
            </a:r>
            <a:r>
              <a:rPr lang="cs-CZ" sz="2600" dirty="0"/>
              <a:t> Bank</a:t>
            </a:r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JSC CB </a:t>
            </a:r>
            <a:r>
              <a:rPr lang="cs-CZ" sz="2600" dirty="0" err="1"/>
              <a:t>PrivatBank</a:t>
            </a:r>
            <a:endParaRPr lang="cs-CZ" sz="2600" dirty="0"/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err="1" smtClean="0"/>
              <a:t>Ukrgasbank</a:t>
            </a:r>
            <a:endParaRPr lang="cs-CZ" sz="2600" b="1" dirty="0" smtClean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cs-CZ" sz="2600" b="1" dirty="0" smtClean="0"/>
              <a:t>„Přípravná fáze“</a:t>
            </a:r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smtClean="0"/>
              <a:t>Jednání </a:t>
            </a:r>
            <a:r>
              <a:rPr lang="cs-CZ" sz="2600" dirty="0"/>
              <a:t>s </a:t>
            </a:r>
            <a:r>
              <a:rPr lang="en-GB" sz="2600" dirty="0"/>
              <a:t>Dnipropetrovsk Chamber of Commerce and </a:t>
            </a:r>
            <a:r>
              <a:rPr lang="en-GB" sz="2600" dirty="0" smtClean="0"/>
              <a:t>Industry</a:t>
            </a:r>
            <a:endParaRPr lang="cs-CZ" sz="2600" dirty="0" smtClean="0"/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smtClean="0"/>
              <a:t>Konzultace s </a:t>
            </a:r>
            <a:r>
              <a:rPr lang="cs-CZ" sz="2600" dirty="0" err="1" smtClean="0"/>
              <a:t>Ukreximbank</a:t>
            </a:r>
            <a:endParaRPr lang="cs-CZ" sz="2600" dirty="0" smtClean="0"/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600" dirty="0" smtClean="0"/>
              <a:t>Zásobník projektů </a:t>
            </a:r>
            <a:r>
              <a:rPr lang="en-AE" sz="2600" dirty="0" smtClean="0"/>
              <a:t>–</a:t>
            </a:r>
            <a:r>
              <a:rPr lang="cs-CZ" sz="2600" dirty="0" smtClean="0"/>
              <a:t> zejména transport a ocelářství</a:t>
            </a:r>
            <a:endParaRPr lang="cs-CZ" sz="2600" dirty="0"/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914400" lvl="1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678389" y="1371599"/>
            <a:ext cx="0" cy="4938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ukrajinci.cz/files/galleries/1170x400_g11416-support-uk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" y="1590356"/>
            <a:ext cx="4457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 txBox="1">
            <a:spLocks/>
          </p:cNvSpPr>
          <p:nvPr/>
        </p:nvSpPr>
        <p:spPr>
          <a:xfrm>
            <a:off x="235857" y="586550"/>
            <a:ext cx="10515600" cy="83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4400" b="1" dirty="0" smtClean="0"/>
              <a:t>Nový produkt ČEB </a:t>
            </a:r>
          </a:p>
          <a:p>
            <a:r>
              <a:rPr lang="cs-CZ" sz="4400" b="1" dirty="0"/>
              <a:t>z</a:t>
            </a:r>
            <a:r>
              <a:rPr lang="cs-CZ" sz="4400" b="1" dirty="0" smtClean="0"/>
              <a:t>vyšování konkurenceschopnosti</a:t>
            </a:r>
            <a:endParaRPr lang="cs-CZ" sz="4400" b="1" dirty="0"/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9057" y="3499334"/>
            <a:ext cx="8617997" cy="29516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</a:rPr>
              <a:t>Investice do digitalizace a nových technologií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</a:rPr>
              <a:t>Modernizace nebo rozšíření provozu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</a:rPr>
              <a:t>nižování energetické náročnosti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0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</a:rPr>
              <a:t>nvestice, které šetří životní prostředí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/>
              <a:t>Nákup surovin, subdodávek a zásob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cs-CZ" sz="2800" b="1" dirty="0"/>
          </a:p>
          <a:p>
            <a:pPr>
              <a:lnSpc>
                <a:spcPct val="100000"/>
              </a:lnSpc>
            </a:pP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115"/>
            <a:ext cx="2943845" cy="2207885"/>
          </a:xfrm>
          <a:prstGeom prst="rect">
            <a:avLst/>
          </a:prstGeom>
        </p:spPr>
      </p:pic>
      <p:pic>
        <p:nvPicPr>
          <p:cNvPr id="8" name="Picture 2" descr="New Release Stamp Images – Browse 7,856 Stock Photos, Vectors, and Video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41" y="1426305"/>
            <a:ext cx="208483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 txBox="1">
            <a:spLocks/>
          </p:cNvSpPr>
          <p:nvPr/>
        </p:nvSpPr>
        <p:spPr>
          <a:xfrm>
            <a:off x="235857" y="1919651"/>
            <a:ext cx="9291471" cy="1357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800" b="1" dirty="0" smtClean="0">
                <a:solidFill>
                  <a:srgbClr val="FF0000"/>
                </a:solidFill>
              </a:rPr>
              <a:t>Financování českých společností jejichž export činí alespoň 25% celkových tržeb</a:t>
            </a:r>
          </a:p>
          <a:p>
            <a:pPr marL="571500" indent="-57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800" b="1" dirty="0" smtClean="0">
                <a:solidFill>
                  <a:srgbClr val="FF0000"/>
                </a:solidFill>
              </a:rPr>
              <a:t>Bez nutnosti vývozního kontraktu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" y="1280630"/>
            <a:ext cx="12196286" cy="22911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931" y="3971546"/>
            <a:ext cx="7095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Miroslav Stříbrný</a:t>
            </a:r>
          </a:p>
          <a:p>
            <a:r>
              <a:rPr lang="cs-CZ" sz="2400" dirty="0"/>
              <a:t>ředitel úseku obchodu exportního financování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hlinkClick r:id="rId3"/>
              </a:rPr>
              <a:t>miroslav.stribrny@ceb.cz</a:t>
            </a:r>
            <a:endParaRPr lang="cs-CZ" sz="24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T: +420 222 843 329</a:t>
            </a: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M: +420 602 608 999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 txBox="1">
            <a:spLocks/>
          </p:cNvSpPr>
          <p:nvPr/>
        </p:nvSpPr>
        <p:spPr>
          <a:xfrm>
            <a:off x="235857" y="278537"/>
            <a:ext cx="10515600" cy="83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4400" b="1" dirty="0" smtClean="0"/>
              <a:t>Kontakt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8941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ČEB šablona">
      <a:dk1>
        <a:srgbClr val="1E1E1E"/>
      </a:dk1>
      <a:lt1>
        <a:srgbClr val="FFFFFF"/>
      </a:lt1>
      <a:dk2>
        <a:srgbClr val="505050"/>
      </a:dk2>
      <a:lt2>
        <a:srgbClr val="F9F9F9"/>
      </a:lt2>
      <a:accent1>
        <a:srgbClr val="EE3124"/>
      </a:accent1>
      <a:accent2>
        <a:srgbClr val="004494"/>
      </a:accent2>
      <a:accent3>
        <a:srgbClr val="BE1A0E"/>
      </a:accent3>
      <a:accent4>
        <a:srgbClr val="29265F"/>
      </a:accent4>
      <a:accent5>
        <a:srgbClr val="FBD1CE"/>
      </a:accent5>
      <a:accent6>
        <a:srgbClr val="87ADF1"/>
      </a:accent6>
      <a:hlink>
        <a:srgbClr val="E73029"/>
      </a:hlink>
      <a:folHlink>
        <a:srgbClr val="E7302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3">
            <a:lumMod val="20000"/>
            <a:lumOff val="80000"/>
          </a:schemeClr>
        </a:solidFill>
        <a:ln w="9525" cap="flat">
          <a:solidFill>
            <a:schemeClr val="bg1"/>
          </a:solidFill>
          <a:bevel/>
          <a:headEnd/>
          <a:tailEnd/>
        </a:ln>
        <a:effectLst/>
      </a:spPr>
      <a:bodyPr wrap="none" lIns="121853" tIns="60926" rIns="121853" bIns="60926" anchor="ctr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Šablona ČEB" id="{E29669EB-012E-3C4D-B540-9A5D487B7483}" vid="{2DAD39E2-C81C-544B-A9D2-F8F131FBFB6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Šablona ČEB</Template>
  <TotalTime>2253</TotalTime>
  <Words>261</Words>
  <Application>Microsoft Office PowerPoint</Application>
  <PresentationFormat>Širokoúhlá obrazovka</PresentationFormat>
  <Paragraphs>48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>Česká exportní banka, a.s.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Pubrdle Tomas, MA.</dc:creator>
  <cp:keywords/>
  <dc:description/>
  <cp:lastModifiedBy>Pubrdle Tomas, MA.</cp:lastModifiedBy>
  <cp:revision>112</cp:revision>
  <dcterms:created xsi:type="dcterms:W3CDTF">2022-08-16T14:20:24Z</dcterms:created>
  <dcterms:modified xsi:type="dcterms:W3CDTF">2023-10-10T10:42:03Z</dcterms:modified>
  <cp:category/>
</cp:coreProperties>
</file>