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65" r:id="rId2"/>
    <p:sldId id="420" r:id="rId3"/>
    <p:sldId id="270" r:id="rId4"/>
    <p:sldId id="423" r:id="rId5"/>
    <p:sldId id="419" r:id="rId6"/>
    <p:sldId id="424" r:id="rId7"/>
    <p:sldId id="425" r:id="rId8"/>
    <p:sldId id="426" r:id="rId9"/>
    <p:sldId id="427" r:id="rId10"/>
    <p:sldId id="422" r:id="rId11"/>
    <p:sldId id="421" r:id="rId12"/>
    <p:sldId id="301" r:id="rId13"/>
    <p:sldId id="412" r:id="rId14"/>
    <p:sldId id="418" r:id="rId15"/>
    <p:sldId id="400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AAB"/>
    <a:srgbClr val="E5001F"/>
    <a:srgbClr val="B44B1A"/>
    <a:srgbClr val="92278F"/>
    <a:srgbClr val="000000"/>
    <a:srgbClr val="E6DD25"/>
    <a:srgbClr val="C90BD9"/>
    <a:srgbClr val="19E3B2"/>
    <a:srgbClr val="9BABC6"/>
    <a:srgbClr val="3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22" autoAdjust="0"/>
    <p:restoredTop sz="97887"/>
  </p:normalViewPr>
  <p:slideViewPr>
    <p:cSldViewPr snapToGrid="0" snapToObjects="1">
      <p:cViewPr varScale="1">
        <p:scale>
          <a:sx n="68" d="100"/>
          <a:sy n="68" d="100"/>
        </p:scale>
        <p:origin x="4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4DDCE-4F42-E945-897B-2DE92EFCAE21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5265-1C7F-C347-8896-239A5A0ABF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0357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34AB6-B7CD-4344-A77A-05444B636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5DA980B-AA9B-3F42-9E32-A0A88A58F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65ACF1-D210-AF45-B294-5447CA44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06987A-EEF1-D642-8264-07C44BA43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02F7DA-213E-8742-94F0-511D4DAA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207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766514-968F-D645-925E-8F7AAC8C0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6E8E6E-EF16-4344-8CFF-9B5EB165A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0227B4-D4F3-D544-B1CC-09B039BFF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1FE4C0-88D8-A746-9314-F78268DAB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46DC04-66FF-D74D-ACF1-E723C5DED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12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BDD653F-936A-3041-93CA-D78762931B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AEA1EE-0689-1842-95C7-0CFA9F263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038E36-38B2-9F4D-9F6C-ADD511994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0C47DE-9055-F740-83F3-C8C6FDF3A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F7AB80-77B1-434B-BECB-38A1838A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658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2CA1C-6A46-1049-82CC-FAAACD939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A819D4-B664-B24E-B9D0-CA136BAA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B0C626-0F1A-0F42-A0AF-A1E8EFE4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33BC90-2456-9E41-9A6A-B6677B5DE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895DE2-F06C-1E47-8DFB-DFEEB35BB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82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3CC42-5028-414A-A647-ABF478199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B73E508-E9D1-D74D-9929-C06FF7F07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F229A1-A771-8244-B093-49238EFB1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1CA677-958D-BC47-A979-E0F0DE5D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809BB3-4072-684E-9547-5FC65BA3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766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A246E1-6020-B14C-AAC0-B9F3406B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857673-7DB0-BE4F-B11A-80257FE88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47DB068-4E4D-9743-84C0-D7FD56320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E1EDB30-6616-1C4B-AAA8-D978DE7F7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469E8F-40EC-D248-A53D-57B00350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9A4350A-EA2F-1044-BBD4-67FE8103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82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7930F2-8CFA-FC4A-9ADF-A0BB664F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7CFCAF7-EA45-B14A-A1B1-3BC59B5AD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4D75114-FC6C-0848-8BBF-4D0F90071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5539807-254E-F04F-A008-2D79D6982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D41221A-AB06-F246-A34C-676BA4F004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ECB27D8-A73C-7A44-A34B-849CAEAB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8877B59-12DE-5F4E-B9DC-BD1A1CDB0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98A20E-86BE-E340-BFF3-78362ECC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0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9ED58-3CB0-A944-9862-1F40E27E7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192D60C-4CA1-B34E-89A6-C75710C9A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8E3BC91-2C78-9B4B-9385-53E03D939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15D2D3-9E57-FD41-B3A3-5C4090A0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472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C124FD7-C829-4F46-97EF-4B2C228B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29DE0B8-4185-804C-B93D-817C75A7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28442EC-F60E-B449-82C5-7D37EB37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95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AAC174-619E-FA48-B517-26A2F929A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396B56-38DC-DC44-9E4B-C25C7ABEF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071A6A7-F9AD-4E47-84DE-A498B055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D4B1A4-2082-AA48-AE3E-F71BCC1C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731670-180E-014D-9E77-07DFA9A5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80CD3C-A937-844D-A4E6-005F4B62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83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5EDD0-3039-A240-BB20-2A1288FD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12AE0E-0693-6146-8EE4-11ACBA09B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F8A99FD-F5B3-CE43-94A4-39FD5673A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F135A2-42B5-0D4A-A057-513372CF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794E-FFE8-3D40-86AC-73523EFC24F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C1AEFD-2EC2-2641-AD6F-D9F739C9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0238F49-716E-3545-B508-C908E9F8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194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4BF5B01-EB5A-BD4F-B008-64AADD59A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C64BA88-22EC-E043-BD27-FBF00F7C9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8D02E8-95F9-1745-8ED4-2EE9A5F7D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794E-FFE8-3D40-86AC-73523EFC24F4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26D9BB-0719-6C4A-B7FB-352CA97D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CAE975-E7CA-EF40-852F-C22382DA5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F9D27-DEFB-6E4E-940F-4FD64710A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58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info.cz/" TargetMode="External"/><Relationship Id="rId2" Type="http://schemas.openxmlformats.org/officeDocument/2006/relationships/hyperlink" Target="http://www.czechtrade.kiev.ua/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bids.sciquest.com/apps/Router/PublicEvent?tab=PHX_NAV_SourcingOpenForBid&amp;CustomerOrg=MSI&amp;SourcingPublicSite_FilterWorkGroup_PublicSite=40341" TargetMode="External"/><Relationship Id="rId3" Type="http://schemas.openxmlformats.org/officeDocument/2006/relationships/hyperlink" Target="https://smarttender.biz/" TargetMode="External"/><Relationship Id="rId7" Type="http://schemas.openxmlformats.org/officeDocument/2006/relationships/hyperlink" Target="https://www.energy-community.org/Ukraine/procurement.html" TargetMode="External"/><Relationship Id="rId2" Type="http://schemas.openxmlformats.org/officeDocument/2006/relationships/hyperlink" Target="http://www.prozorro.gov.u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ds.sciquest.com/apps/Router/PublicEvent?tab=PHX_NAV_SourcingOpenForBid&amp;CustomerOrg=MSI&amp;SourcingPublicSite_FilterWorkGroup_PublicSite=36602" TargetMode="External"/><Relationship Id="rId5" Type="http://schemas.openxmlformats.org/officeDocument/2006/relationships/hyperlink" Target="https://energysecurityua.org/tenders/" TargetMode="External"/><Relationship Id="rId10" Type="http://schemas.microsoft.com/office/2007/relationships/hdphoto" Target="../media/hdphoto6.wdp"/><Relationship Id="rId4" Type="http://schemas.openxmlformats.org/officeDocument/2006/relationships/hyperlink" Target="https://ecepp.ebrd.com/" TargetMode="Externa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zechtrade.cz/kalendar-akci/future-of-export-summit-2023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czechtrade.cz/sluzby/ukrajina-2022/export-pro-obnovu-ukrajiny-%D0%B2%D1%96%D0%B4%D0%BD%D0%BE%D0%B2%D0%BB%D0%B5%D0%BD%D0%BD%D1%8F-%D1%83%D0%BA%D1%80%D0%B0%D1%96%D0%BD%D0%B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echtrade.cz/sluzby/ukrajina-2022/export-pro-obnovu-ukrajiny-%D0%B2%D1%96%D0%B4%D0%BD%D0%BE%D0%B2%D0%BB%D0%B5%D0%BD%D0%BD%D1%8F-%D1%83%D0%BA%D1%80%D0%B0%D1%96%D0%BD%D0%B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czechtrade.cz/sluzby/poradenstvi-prilezitosti-informace/czechtrade-denn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8483259-EE25-4A29-879C-4D1B3337E2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412" y="-148843"/>
            <a:ext cx="10512892" cy="70068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4788C09-C942-460D-92D6-E22079AB39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10500" cy="6858000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822AFB45-C299-9040-B611-6CB4F908ADDD}"/>
              </a:ext>
            </a:extLst>
          </p:cNvPr>
          <p:cNvSpPr txBox="1">
            <a:spLocks/>
          </p:cNvSpPr>
          <p:nvPr/>
        </p:nvSpPr>
        <p:spPr>
          <a:xfrm>
            <a:off x="641871" y="2733537"/>
            <a:ext cx="6209202" cy="469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40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5313BFF-0965-433B-B7D3-4422B8B4B9F9}"/>
              </a:ext>
            </a:extLst>
          </p:cNvPr>
          <p:cNvSpPr/>
          <p:nvPr/>
        </p:nvSpPr>
        <p:spPr>
          <a:xfrm>
            <a:off x="641871" y="1960980"/>
            <a:ext cx="52356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4000" cap="all" dirty="0">
                <a:solidFill>
                  <a:srgbClr val="000AAB"/>
                </a:solidFill>
                <a:latin typeface="Arial" panose="020B0604020202020204" pitchFamily="34" charset="0"/>
              </a:rPr>
              <a:t>Služby pro české firmy na trhu Ukrajiny</a:t>
            </a:r>
            <a:endParaRPr lang="cs-CZ" sz="4000" cap="al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B119C997-0B76-4399-9E5E-C6E2C234AE47}"/>
              </a:ext>
            </a:extLst>
          </p:cNvPr>
          <p:cNvSpPr txBox="1">
            <a:spLocks/>
          </p:cNvSpPr>
          <p:nvPr/>
        </p:nvSpPr>
        <p:spPr>
          <a:xfrm>
            <a:off x="641871" y="4380825"/>
            <a:ext cx="3625215" cy="13982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Aft>
                <a:spcPts val="0"/>
              </a:spcAft>
            </a:pPr>
            <a:r>
              <a:rPr lang="cs-CZ" sz="2000" b="1" kern="1200" dirty="0">
                <a:solidFill>
                  <a:srgbClr val="000AA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Oksana Antonenko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kern="1200" dirty="0">
                <a:solidFill>
                  <a:srgbClr val="000AA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ředitelka zahraniční kanceláře </a:t>
            </a:r>
            <a:r>
              <a:rPr lang="cs-CZ" sz="2000" kern="1200" dirty="0" err="1">
                <a:solidFill>
                  <a:srgbClr val="000AA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CzechTrade</a:t>
            </a:r>
            <a:r>
              <a:rPr lang="cs-CZ" sz="2000" kern="1200" dirty="0">
                <a:solidFill>
                  <a:srgbClr val="000AA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Ukrajina - Kyjev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60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3096999-CE9E-E548-AE0F-FB5E3A82C01D}"/>
              </a:ext>
            </a:extLst>
          </p:cNvPr>
          <p:cNvSpPr txBox="1">
            <a:spLocks/>
          </p:cNvSpPr>
          <p:nvPr/>
        </p:nvSpPr>
        <p:spPr>
          <a:xfrm>
            <a:off x="556347" y="679942"/>
            <a:ext cx="6315794" cy="7869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Služby pro ukrajinské podniky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13DA868-F787-4079-8C4F-43B6C3D27BFB}"/>
              </a:ext>
            </a:extLst>
          </p:cNvPr>
          <p:cNvSpPr txBox="1"/>
          <p:nvPr/>
        </p:nvSpPr>
        <p:spPr>
          <a:xfrm>
            <a:off x="415635" y="2299475"/>
            <a:ext cx="514617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</a:pP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Publikace komerčních nabídek na </a:t>
            </a:r>
            <a:r>
              <a:rPr 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BusinessInfo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</a:pP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Informace o podnikání v ČR v ukrajinském jazyce na </a:t>
            </a:r>
            <a:r>
              <a:rPr 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BusinessInfo</a:t>
            </a:r>
            <a:endParaRPr lang="cs-CZ" sz="16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</a:pP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Pořádání </a:t>
            </a:r>
            <a:r>
              <a:rPr lang="en-US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B2B 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jednání mezi ukrajinskými a českými podniky</a:t>
            </a: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</a:pP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Organizace </a:t>
            </a:r>
            <a:r>
              <a:rPr 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Sourcing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Day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- cílené vyhledávání českých dodavatelů pro ukrajinský podnik</a:t>
            </a:r>
            <a:r>
              <a:rPr lang="uk-UA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A5043D6-F4DA-492D-9C2A-4BFFC59282ED}"/>
              </a:ext>
            </a:extLst>
          </p:cNvPr>
          <p:cNvPicPr/>
          <p:nvPr/>
        </p:nvPicPr>
        <p:blipFill rotWithShape="1">
          <a:blip r:embed="rId2"/>
          <a:srcRect l="13779" t="13913" r="18210" b="7702"/>
          <a:stretch/>
        </p:blipFill>
        <p:spPr bwMode="auto">
          <a:xfrm>
            <a:off x="5967167" y="1065228"/>
            <a:ext cx="5486400" cy="4911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2467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3096999-CE9E-E548-AE0F-FB5E3A82C01D}"/>
              </a:ext>
            </a:extLst>
          </p:cNvPr>
          <p:cNvSpPr txBox="1">
            <a:spLocks/>
          </p:cNvSpPr>
          <p:nvPr/>
        </p:nvSpPr>
        <p:spPr>
          <a:xfrm>
            <a:off x="556346" y="679942"/>
            <a:ext cx="5835027" cy="7869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Послуги для українських компаній</a:t>
            </a:r>
            <a:endParaRPr lang="cs-CZ" sz="40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06233F-D70C-4ECC-9B83-F90352DA438F}"/>
              </a:ext>
            </a:extLst>
          </p:cNvPr>
          <p:cNvSpPr txBox="1"/>
          <p:nvPr/>
        </p:nvSpPr>
        <p:spPr>
          <a:xfrm>
            <a:off x="344367" y="2064233"/>
            <a:ext cx="530228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</a:pPr>
            <a:r>
              <a:rPr lang="uk-UA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Публікація комерційних пропозицій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- </a:t>
            </a:r>
            <a:r>
              <a:rPr lang="uk-UA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заповнити анкету – 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www.czechtrade.kiev.ua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</a:t>
            </a:r>
            <a:r>
              <a:rPr lang="uk-UA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Послуги – Пошук чеських ділових партнерів – Пропозиція власного товару</a:t>
            </a:r>
            <a:endParaRPr lang="cs-CZ" sz="16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</a:pPr>
            <a:r>
              <a:rPr lang="uk-UA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Публікація пропозиції на сайті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www.businessinfo.cz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</a:pPr>
            <a:r>
              <a:rPr lang="uk-UA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Протягом тижня комерційна пропозиція розсилається чеським компаніям у щоденній </a:t>
            </a:r>
            <a:r>
              <a:rPr lang="uk-UA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підбірці</a:t>
            </a:r>
            <a:r>
              <a:rPr lang="uk-UA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Export denně / Export </a:t>
            </a:r>
            <a:r>
              <a:rPr lang="uk-UA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щодня</a:t>
            </a:r>
            <a:endParaRPr lang="cs-CZ" sz="16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</a:pPr>
            <a:r>
              <a:rPr lang="uk-UA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Інформація про ведення бізнесу в ЧР – детальніше </a:t>
            </a:r>
            <a:r>
              <a:rPr 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CzechInvest</a:t>
            </a:r>
            <a:endParaRPr lang="uk-UA" sz="16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</a:pPr>
            <a:r>
              <a:rPr lang="uk-UA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Проведення зустрічей </a:t>
            </a:r>
            <a:r>
              <a:rPr lang="en-US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B2B </a:t>
            </a:r>
            <a:r>
              <a:rPr lang="uk-UA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між українськими та чеськими компаніями</a:t>
            </a:r>
            <a:endParaRPr lang="cs-CZ" sz="16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</a:pPr>
            <a:r>
              <a:rPr lang="uk-UA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Організація </a:t>
            </a:r>
            <a:r>
              <a:rPr 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Sourcing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Day</a:t>
            </a:r>
            <a:r>
              <a:rPr lang="uk-UA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з пошуку чеських постачальників для української компанії </a:t>
            </a: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EAA40A-FFDE-4927-84DD-AC800A48DB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661" y="0"/>
            <a:ext cx="4888993" cy="49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8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5E78499-9C96-A84B-81D8-B1619B7AA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484" y="2187729"/>
            <a:ext cx="1328965" cy="13062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2311C8B-DDDB-4848-AAB1-7FE0E59C1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683" y="2187729"/>
            <a:ext cx="1325922" cy="130325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53F5962-C51A-A34C-8222-166BF9A0A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882" y="2187729"/>
            <a:ext cx="1325922" cy="130325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32C016D-4B5F-4341-BEE1-B1BBCAB58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795" y="2187729"/>
            <a:ext cx="1325922" cy="130325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8C64628-9855-A94C-9198-FEB3DBD83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754" y="2187729"/>
            <a:ext cx="1325922" cy="1303257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3096999-CE9E-E548-AE0F-FB5E3A82C01D}"/>
              </a:ext>
            </a:extLst>
          </p:cNvPr>
          <p:cNvSpPr txBox="1">
            <a:spLocks/>
          </p:cNvSpPr>
          <p:nvPr/>
        </p:nvSpPr>
        <p:spPr>
          <a:xfrm>
            <a:off x="2692328" y="594360"/>
            <a:ext cx="6807344" cy="6871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Prioritní obory pro český export</a:t>
            </a:r>
          </a:p>
          <a:p>
            <a:pPr algn="ctr"/>
            <a:endParaRPr lang="cs-CZ" sz="40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7">
            <a:extLst>
              <a:ext uri="{FF2B5EF4-FFF2-40B4-BE49-F238E27FC236}">
                <a16:creationId xmlns:a16="http://schemas.microsoft.com/office/drawing/2014/main" id="{00990CCA-CFAA-3145-8013-B3F859BF9A38}"/>
              </a:ext>
            </a:extLst>
          </p:cNvPr>
          <p:cNvSpPr/>
          <p:nvPr/>
        </p:nvSpPr>
        <p:spPr>
          <a:xfrm>
            <a:off x="1248335" y="2377878"/>
            <a:ext cx="11957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cxnSp>
        <p:nvCxnSpPr>
          <p:cNvPr id="39" name="Straight Connector 3">
            <a:extLst>
              <a:ext uri="{FF2B5EF4-FFF2-40B4-BE49-F238E27FC236}">
                <a16:creationId xmlns:a16="http://schemas.microsoft.com/office/drawing/2014/main" id="{89DC5122-1EE7-BC42-AACC-262E2DED0A78}"/>
              </a:ext>
            </a:extLst>
          </p:cNvPr>
          <p:cNvCxnSpPr>
            <a:cxnSpLocks/>
          </p:cNvCxnSpPr>
          <p:nvPr/>
        </p:nvCxnSpPr>
        <p:spPr>
          <a:xfrm>
            <a:off x="2769898" y="2839359"/>
            <a:ext cx="527281" cy="0"/>
          </a:xfrm>
          <a:prstGeom prst="line">
            <a:avLst/>
          </a:prstGeom>
          <a:ln w="25400">
            <a:solidFill>
              <a:srgbClr val="000AA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7">
            <a:extLst>
              <a:ext uri="{FF2B5EF4-FFF2-40B4-BE49-F238E27FC236}">
                <a16:creationId xmlns:a16="http://schemas.microsoft.com/office/drawing/2014/main" id="{A5172A7E-DF45-194B-8493-0E1C4C0D8639}"/>
              </a:ext>
            </a:extLst>
          </p:cNvPr>
          <p:cNvSpPr/>
          <p:nvPr/>
        </p:nvSpPr>
        <p:spPr>
          <a:xfrm>
            <a:off x="3312110" y="2377878"/>
            <a:ext cx="11957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cxnSp>
        <p:nvCxnSpPr>
          <p:cNvPr id="27" name="Straight Connector 3">
            <a:extLst>
              <a:ext uri="{FF2B5EF4-FFF2-40B4-BE49-F238E27FC236}">
                <a16:creationId xmlns:a16="http://schemas.microsoft.com/office/drawing/2014/main" id="{BA6928D2-60D4-5141-BE31-8E2E30B4911C}"/>
              </a:ext>
            </a:extLst>
          </p:cNvPr>
          <p:cNvCxnSpPr>
            <a:cxnSpLocks/>
          </p:cNvCxnSpPr>
          <p:nvPr/>
        </p:nvCxnSpPr>
        <p:spPr>
          <a:xfrm>
            <a:off x="4818742" y="2839359"/>
            <a:ext cx="527281" cy="0"/>
          </a:xfrm>
          <a:prstGeom prst="line">
            <a:avLst/>
          </a:prstGeom>
          <a:ln w="25400">
            <a:solidFill>
              <a:srgbClr val="000AA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7">
            <a:extLst>
              <a:ext uri="{FF2B5EF4-FFF2-40B4-BE49-F238E27FC236}">
                <a16:creationId xmlns:a16="http://schemas.microsoft.com/office/drawing/2014/main" id="{1B8D1241-4C65-FC43-8203-2673A1A06F11}"/>
              </a:ext>
            </a:extLst>
          </p:cNvPr>
          <p:cNvSpPr/>
          <p:nvPr/>
        </p:nvSpPr>
        <p:spPr>
          <a:xfrm>
            <a:off x="5360954" y="2377878"/>
            <a:ext cx="11957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cxnSp>
        <p:nvCxnSpPr>
          <p:cNvPr id="33" name="Straight Connector 3">
            <a:extLst>
              <a:ext uri="{FF2B5EF4-FFF2-40B4-BE49-F238E27FC236}">
                <a16:creationId xmlns:a16="http://schemas.microsoft.com/office/drawing/2014/main" id="{C0752F38-47A0-EB4B-B86D-CF7E38EEEFEE}"/>
              </a:ext>
            </a:extLst>
          </p:cNvPr>
          <p:cNvCxnSpPr>
            <a:cxnSpLocks/>
          </p:cNvCxnSpPr>
          <p:nvPr/>
        </p:nvCxnSpPr>
        <p:spPr>
          <a:xfrm>
            <a:off x="6858983" y="2841132"/>
            <a:ext cx="527281" cy="0"/>
          </a:xfrm>
          <a:prstGeom prst="line">
            <a:avLst/>
          </a:prstGeom>
          <a:ln w="25400">
            <a:solidFill>
              <a:srgbClr val="000AA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7">
            <a:extLst>
              <a:ext uri="{FF2B5EF4-FFF2-40B4-BE49-F238E27FC236}">
                <a16:creationId xmlns:a16="http://schemas.microsoft.com/office/drawing/2014/main" id="{557FA2A1-2D24-3C42-94A1-032AC08D14F3}"/>
              </a:ext>
            </a:extLst>
          </p:cNvPr>
          <p:cNvSpPr/>
          <p:nvPr/>
        </p:nvSpPr>
        <p:spPr>
          <a:xfrm>
            <a:off x="7401195" y="2379651"/>
            <a:ext cx="11957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cxnSp>
        <p:nvCxnSpPr>
          <p:cNvPr id="40" name="Straight Connector 3">
            <a:extLst>
              <a:ext uri="{FF2B5EF4-FFF2-40B4-BE49-F238E27FC236}">
                <a16:creationId xmlns:a16="http://schemas.microsoft.com/office/drawing/2014/main" id="{98B99D2E-F0AB-4747-BA06-2AC27B4D15E5}"/>
              </a:ext>
            </a:extLst>
          </p:cNvPr>
          <p:cNvCxnSpPr>
            <a:cxnSpLocks/>
          </p:cNvCxnSpPr>
          <p:nvPr/>
        </p:nvCxnSpPr>
        <p:spPr>
          <a:xfrm>
            <a:off x="8907827" y="2841132"/>
            <a:ext cx="527281" cy="0"/>
          </a:xfrm>
          <a:prstGeom prst="line">
            <a:avLst/>
          </a:prstGeom>
          <a:ln w="25400">
            <a:solidFill>
              <a:srgbClr val="000AA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7">
            <a:extLst>
              <a:ext uri="{FF2B5EF4-FFF2-40B4-BE49-F238E27FC236}">
                <a16:creationId xmlns:a16="http://schemas.microsoft.com/office/drawing/2014/main" id="{B3C1D5CE-6CDA-AA4F-A6B2-EE0808F70099}"/>
              </a:ext>
            </a:extLst>
          </p:cNvPr>
          <p:cNvSpPr/>
          <p:nvPr/>
        </p:nvSpPr>
        <p:spPr>
          <a:xfrm>
            <a:off x="9450039" y="2379651"/>
            <a:ext cx="11957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007981B-620A-4FEF-AC63-79209D083CCB}"/>
              </a:ext>
            </a:extLst>
          </p:cNvPr>
          <p:cNvSpPr txBox="1"/>
          <p:nvPr/>
        </p:nvSpPr>
        <p:spPr>
          <a:xfrm>
            <a:off x="988838" y="3982470"/>
            <a:ext cx="160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Obranný průmysl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D5EEADBC-21D5-4B2B-BCC3-A61E55A5C59A}"/>
              </a:ext>
            </a:extLst>
          </p:cNvPr>
          <p:cNvSpPr txBox="1"/>
          <p:nvPr/>
        </p:nvSpPr>
        <p:spPr>
          <a:xfrm>
            <a:off x="3036161" y="3982471"/>
            <a:ext cx="1601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Energetika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8EDECD6B-C6D1-4BC6-8395-5BB5C770848A}"/>
              </a:ext>
            </a:extLst>
          </p:cNvPr>
          <p:cNvSpPr txBox="1"/>
          <p:nvPr/>
        </p:nvSpPr>
        <p:spPr>
          <a:xfrm>
            <a:off x="5066096" y="3982471"/>
            <a:ext cx="1707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Stavebnictví </a:t>
            </a:r>
            <a:b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infrastruktura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1DFC134E-BB0B-401F-8AB9-14A31B92DF1D}"/>
              </a:ext>
            </a:extLst>
          </p:cNvPr>
          <p:cNvSpPr txBox="1"/>
          <p:nvPr/>
        </p:nvSpPr>
        <p:spPr>
          <a:xfrm>
            <a:off x="7296001" y="3988491"/>
            <a:ext cx="1932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Zdravotnictví 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F06E583C-10B2-4DCD-BBCD-B157F17540C7}"/>
              </a:ext>
            </a:extLst>
          </p:cNvPr>
          <p:cNvSpPr txBox="1"/>
          <p:nvPr/>
        </p:nvSpPr>
        <p:spPr>
          <a:xfrm>
            <a:off x="9267149" y="3982471"/>
            <a:ext cx="1847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Zemědělství </a:t>
            </a:r>
            <a:b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zpracovatelský průmysl</a:t>
            </a:r>
          </a:p>
        </p:txBody>
      </p:sp>
    </p:spTree>
    <p:extLst>
      <p:ext uri="{BB962C8B-B14F-4D97-AF65-F5344CB8AC3E}">
        <p14:creationId xmlns:p14="http://schemas.microsoft.com/office/powerpoint/2010/main" val="2471209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BD78F49-E4E7-B049-8545-20175ECA2D15}"/>
              </a:ext>
            </a:extLst>
          </p:cNvPr>
          <p:cNvSpPr txBox="1">
            <a:spLocks/>
          </p:cNvSpPr>
          <p:nvPr/>
        </p:nvSpPr>
        <p:spPr>
          <a:xfrm>
            <a:off x="5007492" y="966453"/>
            <a:ext cx="6755420" cy="765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Kde hledat informace </a:t>
            </a:r>
            <a:br>
              <a:rPr 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tendrech a příležitostech</a:t>
            </a:r>
          </a:p>
          <a:p>
            <a:endParaRPr lang="cs-CZ" sz="4000" b="1" dirty="0">
              <a:solidFill>
                <a:srgbClr val="9227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6557D753-FC52-3644-854D-33B28DAC6EE2}"/>
              </a:ext>
            </a:extLst>
          </p:cNvPr>
          <p:cNvSpPr txBox="1">
            <a:spLocks/>
          </p:cNvSpPr>
          <p:nvPr/>
        </p:nvSpPr>
        <p:spPr>
          <a:xfrm>
            <a:off x="5007492" y="2468541"/>
            <a:ext cx="6313487" cy="404409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 lvl="1" indent="-271463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Státní portál </a:t>
            </a:r>
            <a:r>
              <a:rPr lang="cs-CZ" alt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Prozorro</a:t>
            </a: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cs-CZ" altLang="cs-CZ" sz="1600" b="1" dirty="0">
                <a:solidFill>
                  <a:srgbClr val="E500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www.prozorro.gov.ua</a:t>
            </a:r>
            <a:endParaRPr lang="cs-CZ" altLang="cs-CZ" sz="1600" b="1" dirty="0">
              <a:solidFill>
                <a:srgbClr val="E5001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61950" lvl="1" indent="-271463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Portál s tendery od soukromých podniků, </a:t>
            </a:r>
            <a:r>
              <a:rPr lang="cs-CZ" altLang="cs-CZ" sz="1600" b="1" dirty="0">
                <a:solidFill>
                  <a:srgbClr val="E500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https://smarttender.biz/</a:t>
            </a:r>
            <a:endParaRPr lang="uk-UA" altLang="cs-CZ" sz="1600" b="1" dirty="0">
              <a:solidFill>
                <a:srgbClr val="E5001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61950" lvl="1" indent="-271463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EBRD, E-</a:t>
            </a:r>
            <a:r>
              <a:rPr lang="cs-CZ" alt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procurement</a:t>
            </a: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Portal</a:t>
            </a: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cs-CZ" altLang="cs-CZ" sz="1600" b="1" dirty="0">
                <a:solidFill>
                  <a:srgbClr val="E500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https://ecepp.ebrd.com/</a:t>
            </a:r>
            <a:r>
              <a:rPr lang="cs-CZ" altLang="cs-CZ" sz="1600" b="1" dirty="0">
                <a:solidFill>
                  <a:srgbClr val="E500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361950" lvl="1" indent="-271463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  <a:defRPr/>
            </a:pP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Agentura USAID zřídila fond Energy </a:t>
            </a:r>
            <a:r>
              <a:rPr 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Security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Project, </a:t>
            </a:r>
            <a:r>
              <a:rPr lang="cs-CZ" sz="1600" b="1" dirty="0">
                <a:solidFill>
                  <a:srgbClr val="E500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https://energysecurityua.org/tenders/</a:t>
            </a:r>
            <a:r>
              <a:rPr lang="cs-CZ" sz="1600" b="1" dirty="0">
                <a:solidFill>
                  <a:srgbClr val="E500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informace o tendrech hledat na </a:t>
            </a:r>
            <a:r>
              <a:rPr lang="cs-CZ" sz="1600" b="1" dirty="0">
                <a:solidFill>
                  <a:srgbClr val="E500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Management Systems International, Inc. (sciquest.com)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361950" lvl="1" indent="-271463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  <a:defRPr/>
            </a:pP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Ministerstvo energetiky UA spolu s donory zřídilo fond Ukraine Energy Support </a:t>
            </a:r>
            <a:r>
              <a:rPr 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Fund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lang="en-US" sz="1600" b="1" dirty="0">
                <a:solidFill>
                  <a:srgbClr val="E500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UESF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; informace o tendrech hledat na  </a:t>
            </a:r>
            <a:r>
              <a:rPr lang="cs-CZ" sz="1600" b="1" dirty="0" err="1">
                <a:solidFill>
                  <a:srgbClr val="E500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UESF_Tenders</a:t>
            </a:r>
            <a:endParaRPr lang="cs-CZ" sz="1600" b="1" dirty="0">
              <a:solidFill>
                <a:srgbClr val="E5001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endParaRPr lang="cs-CZ" altLang="cs-CZ" sz="16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endParaRPr lang="cs-CZ" altLang="cs-CZ" sz="16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endParaRPr lang="cs-CZ" altLang="cs-CZ" sz="16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271463" algn="l">
              <a:lnSpc>
                <a:spcPct val="120000"/>
              </a:lnSpc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</a:pPr>
            <a:endParaRPr lang="cs-CZ" sz="16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DF602D-F899-4B53-849C-EC31EAA00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14" y="0"/>
            <a:ext cx="4104638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37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BD78F49-E4E7-B049-8545-20175ECA2D15}"/>
              </a:ext>
            </a:extLst>
          </p:cNvPr>
          <p:cNvSpPr txBox="1">
            <a:spLocks/>
          </p:cNvSpPr>
          <p:nvPr/>
        </p:nvSpPr>
        <p:spPr>
          <a:xfrm>
            <a:off x="963217" y="478788"/>
            <a:ext cx="11228783" cy="765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Plánované aktivity</a:t>
            </a:r>
            <a:endParaRPr lang="en-US" altLang="cs-CZ" sz="40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4000" b="1" dirty="0">
              <a:solidFill>
                <a:srgbClr val="9227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4000" b="1" dirty="0">
              <a:solidFill>
                <a:srgbClr val="9227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923FCC78-047A-46CD-BE2E-EA74538684C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4935" y="1149764"/>
          <a:ext cx="11082130" cy="5077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0845">
                  <a:extLst>
                    <a:ext uri="{9D8B030D-6E8A-4147-A177-3AD203B41FA5}">
                      <a16:colId xmlns:a16="http://schemas.microsoft.com/office/drawing/2014/main" val="4122648466"/>
                    </a:ext>
                  </a:extLst>
                </a:gridCol>
                <a:gridCol w="2236373">
                  <a:extLst>
                    <a:ext uri="{9D8B030D-6E8A-4147-A177-3AD203B41FA5}">
                      <a16:colId xmlns:a16="http://schemas.microsoft.com/office/drawing/2014/main" val="1384906204"/>
                    </a:ext>
                  </a:extLst>
                </a:gridCol>
                <a:gridCol w="2034679">
                  <a:extLst>
                    <a:ext uri="{9D8B030D-6E8A-4147-A177-3AD203B41FA5}">
                      <a16:colId xmlns:a16="http://schemas.microsoft.com/office/drawing/2014/main" val="2352741281"/>
                    </a:ext>
                  </a:extLst>
                </a:gridCol>
                <a:gridCol w="4160233">
                  <a:extLst>
                    <a:ext uri="{9D8B030D-6E8A-4147-A177-3AD203B41FA5}">
                      <a16:colId xmlns:a16="http://schemas.microsoft.com/office/drawing/2014/main" val="2891324266"/>
                    </a:ext>
                  </a:extLst>
                </a:gridCol>
              </a:tblGrid>
              <a:tr h="5247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Název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Termín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Místo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Popis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088" marR="91088" marT="45544" marB="45544"/>
                </a:tc>
                <a:extLst>
                  <a:ext uri="{0D108BD9-81ED-4DB2-BD59-A6C34878D82A}">
                    <a16:rowId xmlns:a16="http://schemas.microsoft.com/office/drawing/2014/main" val="2703497480"/>
                  </a:ext>
                </a:extLst>
              </a:tr>
              <a:tr h="5334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Future</a:t>
                      </a:r>
                      <a:r>
                        <a:rPr lang="cs-CZ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of Export Summit</a:t>
                      </a: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31.10.2023</a:t>
                      </a: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Praha</a:t>
                      </a: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Exportní konference, </a:t>
                      </a:r>
                      <a:r>
                        <a:rPr lang="en-US" sz="1600" dirty="0">
                          <a:hlinkClick r:id="rId2"/>
                        </a:rPr>
                        <a:t>FUTURE OF EXPORT SUMMIT 2023 - </a:t>
                      </a:r>
                      <a:r>
                        <a:rPr lang="en-US" sz="1600" dirty="0" err="1">
                          <a:hlinkClick r:id="rId2"/>
                        </a:rPr>
                        <a:t>CzechTrade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088" marR="91088" marT="45544" marB="45544"/>
                </a:tc>
                <a:extLst>
                  <a:ext uri="{0D108BD9-81ED-4DB2-BD59-A6C34878D82A}">
                    <a16:rowId xmlns:a16="http://schemas.microsoft.com/office/drawing/2014/main" val="4097595636"/>
                  </a:ext>
                </a:extLst>
              </a:tr>
              <a:tr h="10042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Rebuild</a:t>
                      </a:r>
                      <a:r>
                        <a:rPr lang="cs-CZ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Ukraine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14.-15.11.2023</a:t>
                      </a: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Varšava</a:t>
                      </a: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Veletrh zaměřeny na obnovu Ukrajiny, oficiální účast českých podniků od MPO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088" marR="91088" marT="45544" marB="45544"/>
                </a:tc>
                <a:extLst>
                  <a:ext uri="{0D108BD9-81ED-4DB2-BD59-A6C34878D82A}">
                    <a16:rowId xmlns:a16="http://schemas.microsoft.com/office/drawing/2014/main" val="3626864416"/>
                  </a:ext>
                </a:extLst>
              </a:tr>
              <a:tr h="745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Podnikatelská </a:t>
                      </a:r>
                      <a:r>
                        <a:rPr lang="cs-CZ" sz="14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minimise</a:t>
                      </a:r>
                      <a:r>
                        <a:rPr lang="cs-CZ" sz="14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podniků, působících v oblasti výroby, skladování a přepravy vodíku</a:t>
                      </a: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14.-16.11.2023</a:t>
                      </a: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Kyjev</a:t>
                      </a: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Podnikatelská mise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088" marR="91088" marT="45544" marB="45544"/>
                </a:tc>
                <a:extLst>
                  <a:ext uri="{0D108BD9-81ED-4DB2-BD59-A6C34878D82A}">
                    <a16:rowId xmlns:a16="http://schemas.microsoft.com/office/drawing/2014/main" val="735692171"/>
                  </a:ext>
                </a:extLst>
              </a:tr>
              <a:tr h="850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Podnikatelská mise podniků v oblasti ČOV a úpravy vody 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Duben 2024</a:t>
                      </a: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Dněpropetrovská oblast</a:t>
                      </a: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Podnikatelská mise</a:t>
                      </a:r>
                    </a:p>
                  </a:txBody>
                  <a:tcPr marL="91088" marR="91088" marT="45544" marB="45544"/>
                </a:tc>
                <a:extLst>
                  <a:ext uri="{0D108BD9-81ED-4DB2-BD59-A6C34878D82A}">
                    <a16:rowId xmlns:a16="http://schemas.microsoft.com/office/drawing/2014/main" val="1722739682"/>
                  </a:ext>
                </a:extLst>
              </a:tr>
              <a:tr h="1004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Podnikatelská mise v oblasti zařízení pro těžbu a zpracování železné rudy </a:t>
                      </a:r>
                      <a:endParaRPr lang="cs-CZ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Květen 2024</a:t>
                      </a: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Dněpropetrovská oblast</a:t>
                      </a:r>
                    </a:p>
                  </a:txBody>
                  <a:tcPr marL="91088" marR="91088" marT="45544" marB="455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Podnikatelská mise</a:t>
                      </a:r>
                    </a:p>
                  </a:txBody>
                  <a:tcPr marL="91088" marR="91088" marT="45544" marB="45544"/>
                </a:tc>
                <a:extLst>
                  <a:ext uri="{0D108BD9-81ED-4DB2-BD59-A6C34878D82A}">
                    <a16:rowId xmlns:a16="http://schemas.microsoft.com/office/drawing/2014/main" val="958248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926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421CB03-6D59-481E-9F06-953D410D81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655" y="-1608"/>
            <a:ext cx="10512892" cy="700684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08A6719-BF10-1742-B19C-50979AB09A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08"/>
            <a:ext cx="12192000" cy="6858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C91233E-B04E-E74F-A1AB-D22C23D7EF89}"/>
              </a:ext>
            </a:extLst>
          </p:cNvPr>
          <p:cNvSpPr txBox="1"/>
          <p:nvPr/>
        </p:nvSpPr>
        <p:spPr>
          <a:xfrm>
            <a:off x="785005" y="3761798"/>
            <a:ext cx="36271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Oksana Antonenko</a:t>
            </a:r>
          </a:p>
          <a:p>
            <a:r>
              <a:rPr lang="cs-CZ" sz="1200" noProof="1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Ředitelka zahraniční kanceláře Ukrajina - Kyjev</a:t>
            </a:r>
            <a:endParaRPr lang="cs-CZ" sz="1200" dirty="0">
              <a:solidFill>
                <a:srgbClr val="000AAB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cs-CZ" sz="1200" dirty="0">
              <a:solidFill>
                <a:srgbClr val="000AAB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1200" dirty="0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E-mail: oksana.antonenko@czechtrade.cz</a:t>
            </a:r>
          </a:p>
          <a:p>
            <a:r>
              <a:rPr lang="cs-CZ" sz="1200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Tel.: </a:t>
            </a:r>
            <a:r>
              <a:rPr lang="cs-CZ" sz="1200" noProof="1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+380 67 7051964</a:t>
            </a:r>
          </a:p>
          <a:p>
            <a:endParaRPr lang="cs-CZ" sz="1200" dirty="0">
              <a:solidFill>
                <a:srgbClr val="000AAB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291DE27-EB27-BA43-8130-039D11D1DFAA}"/>
              </a:ext>
            </a:extLst>
          </p:cNvPr>
          <p:cNvSpPr txBox="1"/>
          <p:nvPr/>
        </p:nvSpPr>
        <p:spPr>
          <a:xfrm>
            <a:off x="7348412" y="3427392"/>
            <a:ext cx="2137025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400" dirty="0" err="1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CzechTrade</a:t>
            </a:r>
            <a:endParaRPr lang="cs-CZ" sz="1400" dirty="0">
              <a:solidFill>
                <a:srgbClr val="000AAB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400" dirty="0" err="1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czechtrade</a:t>
            </a:r>
            <a:endParaRPr lang="cs-CZ" sz="1400" dirty="0">
              <a:solidFill>
                <a:srgbClr val="000AAB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czechtradeofficial3990</a:t>
            </a:r>
          </a:p>
          <a:p>
            <a:pPr>
              <a:lnSpc>
                <a:spcPct val="150000"/>
              </a:lnSpc>
            </a:pPr>
            <a:r>
              <a:rPr lang="cs-CZ" sz="1400" dirty="0" err="1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design.centrum</a:t>
            </a:r>
            <a:endParaRPr lang="cs-CZ" sz="1200" dirty="0">
              <a:solidFill>
                <a:srgbClr val="000AAB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02A1E3B-60A1-2548-926D-F67317133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897" y="3547604"/>
            <a:ext cx="475436" cy="118008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3B5F7D8-E7A6-4DCB-8B9A-30126F96F2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14" b="21520"/>
          <a:stretch/>
        </p:blipFill>
        <p:spPr>
          <a:xfrm>
            <a:off x="839554" y="2314852"/>
            <a:ext cx="1296000" cy="12960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508203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74B72C2C-E699-4D01-B5C3-D6028FB40E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2763" y="-9939"/>
            <a:ext cx="4578560" cy="55398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E40132C-0610-9542-BA61-28B8FCDF64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170" t="36886" r="41940"/>
          <a:stretch/>
        </p:blipFill>
        <p:spPr>
          <a:xfrm rot="10800000">
            <a:off x="5828631" y="3294392"/>
            <a:ext cx="4582692" cy="2245482"/>
          </a:xfrm>
          <a:prstGeom prst="rect">
            <a:avLst/>
          </a:prstGeom>
        </p:spPr>
      </p:pic>
      <p:sp>
        <p:nvSpPr>
          <p:cNvPr id="28" name="Nadpis 1">
            <a:extLst>
              <a:ext uri="{FF2B5EF4-FFF2-40B4-BE49-F238E27FC236}">
                <a16:creationId xmlns:a16="http://schemas.microsoft.com/office/drawing/2014/main" id="{7E00EAE2-3CA5-994B-ABF6-F832AB2FE7B4}"/>
              </a:ext>
            </a:extLst>
          </p:cNvPr>
          <p:cNvSpPr txBox="1">
            <a:spLocks/>
          </p:cNvSpPr>
          <p:nvPr/>
        </p:nvSpPr>
        <p:spPr>
          <a:xfrm>
            <a:off x="6016784" y="4123813"/>
            <a:ext cx="4206386" cy="1082325"/>
          </a:xfrm>
          <a:prstGeom prst="rect">
            <a:avLst/>
          </a:prstGeom>
          <a:noFill/>
        </p:spPr>
        <p:txBody>
          <a:bodyPr vert="horz" lIns="432000" tIns="45720" rIns="432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br>
              <a:rPr lang="cs-C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CzechTrade</a:t>
            </a:r>
            <a:r>
              <a:rPr lang="cs-CZ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poskytuje českým firmám profesionální a komplexní exportní servis, založený na dlouhodobých zkušenostech zahraničních zástupců a oborových znalostech exportních konzultantů.</a:t>
            </a:r>
          </a:p>
          <a:p>
            <a:r>
              <a:rPr lang="cs-CZ" alt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3096999-CE9E-E548-AE0F-FB5E3A82C01D}"/>
              </a:ext>
            </a:extLst>
          </p:cNvPr>
          <p:cNvSpPr txBox="1">
            <a:spLocks/>
          </p:cNvSpPr>
          <p:nvPr/>
        </p:nvSpPr>
        <p:spPr>
          <a:xfrm>
            <a:off x="556347" y="606699"/>
            <a:ext cx="4659888" cy="1161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0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A023B8D-0512-4926-95D7-DAE25656F84E}"/>
              </a:ext>
            </a:extLst>
          </p:cNvPr>
          <p:cNvSpPr txBox="1">
            <a:spLocks/>
          </p:cNvSpPr>
          <p:nvPr/>
        </p:nvSpPr>
        <p:spPr>
          <a:xfrm>
            <a:off x="556347" y="1767727"/>
            <a:ext cx="4659888" cy="2368296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Bef>
                <a:spcPts val="575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CzechTrade</a:t>
            </a: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národní proexportní organizací založenou Ministerstvem průmyslu a obchodu s cílem rozvíjet mezinárodní obchod a vzájemnou spolupráci mezi českými a zahraničními subjekty. </a:t>
            </a:r>
          </a:p>
          <a:p>
            <a:pPr marL="361950" indent="-271463" algn="l">
              <a:lnSpc>
                <a:spcPct val="120000"/>
              </a:lnSpc>
              <a:buFont typeface="Standardní systémové písmo"/>
              <a:buChar char="–"/>
            </a:pPr>
            <a:endParaRPr lang="cs-CZ" sz="1600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88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C03D3CB-737F-804B-A8F1-D4F802F96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9"/>
          <a:stretch/>
        </p:blipFill>
        <p:spPr>
          <a:xfrm>
            <a:off x="817062" y="1466897"/>
            <a:ext cx="10102645" cy="4683179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3096999-CE9E-E548-AE0F-FB5E3A82C01D}"/>
              </a:ext>
            </a:extLst>
          </p:cNvPr>
          <p:cNvSpPr txBox="1">
            <a:spLocks/>
          </p:cNvSpPr>
          <p:nvPr/>
        </p:nvSpPr>
        <p:spPr>
          <a:xfrm>
            <a:off x="556347" y="679942"/>
            <a:ext cx="6807344" cy="7869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Zahraniční síť </a:t>
            </a:r>
            <a:r>
              <a:rPr lang="cs-CZ" sz="4000" b="1" dirty="0" err="1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CzechTrade</a:t>
            </a:r>
            <a:endParaRPr lang="cs-CZ" sz="40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F27C111B-2F0F-AA4F-95CE-9751AD4DBB41}"/>
              </a:ext>
            </a:extLst>
          </p:cNvPr>
          <p:cNvSpPr txBox="1">
            <a:spLocks/>
          </p:cNvSpPr>
          <p:nvPr/>
        </p:nvSpPr>
        <p:spPr>
          <a:xfrm>
            <a:off x="5536547" y="5338916"/>
            <a:ext cx="663676" cy="7669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5400" dirty="0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068A01DC-0BD8-1C4A-9A92-FE4322A6EBAC}"/>
              </a:ext>
            </a:extLst>
          </p:cNvPr>
          <p:cNvSpPr txBox="1">
            <a:spLocks/>
          </p:cNvSpPr>
          <p:nvPr/>
        </p:nvSpPr>
        <p:spPr>
          <a:xfrm>
            <a:off x="6704621" y="5338916"/>
            <a:ext cx="982238" cy="7669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5400" dirty="0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B74D64D9-C79E-804A-ACFD-8A81C63B38C5}"/>
              </a:ext>
            </a:extLst>
          </p:cNvPr>
          <p:cNvSpPr txBox="1">
            <a:spLocks/>
          </p:cNvSpPr>
          <p:nvPr/>
        </p:nvSpPr>
        <p:spPr>
          <a:xfrm>
            <a:off x="8043774" y="5338916"/>
            <a:ext cx="982238" cy="7669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5400" dirty="0">
                <a:solidFill>
                  <a:srgbClr val="000AAB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54CAAF2-01C3-44B6-BC42-445C03348DE6}"/>
              </a:ext>
            </a:extLst>
          </p:cNvPr>
          <p:cNvSpPr txBox="1"/>
          <p:nvPr/>
        </p:nvSpPr>
        <p:spPr>
          <a:xfrm>
            <a:off x="5306008" y="6105832"/>
            <a:ext cx="1128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kontinentů</a:t>
            </a:r>
            <a:endParaRPr lang="cs-CZ" sz="54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87869EC-56AD-46E6-8A74-3B6E3CD2A77B}"/>
              </a:ext>
            </a:extLst>
          </p:cNvPr>
          <p:cNvSpPr txBox="1"/>
          <p:nvPr/>
        </p:nvSpPr>
        <p:spPr>
          <a:xfrm>
            <a:off x="6880902" y="6105832"/>
            <a:ext cx="1042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zemí</a:t>
            </a:r>
            <a:endParaRPr lang="cs-CZ" sz="54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371D171-DA04-4B92-8CA5-65EE8CA37124}"/>
              </a:ext>
            </a:extLst>
          </p:cNvPr>
          <p:cNvSpPr txBox="1"/>
          <p:nvPr/>
        </p:nvSpPr>
        <p:spPr>
          <a:xfrm>
            <a:off x="8094051" y="6105832"/>
            <a:ext cx="106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kanceláří</a:t>
            </a:r>
            <a:endParaRPr lang="cs-CZ" sz="54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TextovéPole 189">
            <a:extLst>
              <a:ext uri="{FF2B5EF4-FFF2-40B4-BE49-F238E27FC236}">
                <a16:creationId xmlns:a16="http://schemas.microsoft.com/office/drawing/2014/main" id="{61014AEB-3D07-48FD-99B1-24AA1DEC2768}"/>
              </a:ext>
            </a:extLst>
          </p:cNvPr>
          <p:cNvSpPr txBox="1"/>
          <p:nvPr/>
        </p:nvSpPr>
        <p:spPr>
          <a:xfrm>
            <a:off x="3899878" y="5595807"/>
            <a:ext cx="15164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endParaRPr lang="cs-CZ" sz="2000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2022</a:t>
            </a:r>
            <a:r>
              <a:rPr lang="cs-CZ" sz="1800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AE1B32F-F39D-40CE-871F-A6BFF033E72D}"/>
              </a:ext>
            </a:extLst>
          </p:cNvPr>
          <p:cNvSpPr txBox="1"/>
          <p:nvPr/>
        </p:nvSpPr>
        <p:spPr>
          <a:xfrm>
            <a:off x="3988394" y="6105832"/>
            <a:ext cx="1516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54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2B813A1-84C7-43FB-84C7-316DA0A2C3F8}"/>
              </a:ext>
            </a:extLst>
          </p:cNvPr>
          <p:cNvSpPr/>
          <p:nvPr/>
        </p:nvSpPr>
        <p:spPr>
          <a:xfrm>
            <a:off x="8519052" y="1079025"/>
            <a:ext cx="1665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1196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3096999-CE9E-E548-AE0F-FB5E3A82C01D}"/>
              </a:ext>
            </a:extLst>
          </p:cNvPr>
          <p:cNvSpPr txBox="1">
            <a:spLocks/>
          </p:cNvSpPr>
          <p:nvPr/>
        </p:nvSpPr>
        <p:spPr>
          <a:xfrm>
            <a:off x="556346" y="679942"/>
            <a:ext cx="11136891" cy="7869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Otevření zahraniční kanceláře ve Lvově</a:t>
            </a:r>
          </a:p>
        </p:txBody>
      </p:sp>
      <p:pic>
        <p:nvPicPr>
          <p:cNvPr id="8" name="Obrázek 7" descr="Україна • всё о Украине: путеводитель, достопримечательности, информация о  визе | Турагентство Tours&amp;Tickets">
            <a:extLst>
              <a:ext uri="{FF2B5EF4-FFF2-40B4-BE49-F238E27FC236}">
                <a16:creationId xmlns:a16="http://schemas.microsoft.com/office/drawing/2014/main" id="{3ECBFD29-E66D-43C0-9721-6B77A0C971E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03" y="1512887"/>
            <a:ext cx="9040304" cy="475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oksana.antonenko\AppData\Local\Microsoft\Windows\INetCache\Content.MSO\F1DEDABA.tmp">
            <a:extLst>
              <a:ext uri="{FF2B5EF4-FFF2-40B4-BE49-F238E27FC236}">
                <a16:creationId xmlns:a16="http://schemas.microsoft.com/office/drawing/2014/main" id="{75886F00-A546-4DC7-9B84-0B8546A489C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33" y="2324909"/>
            <a:ext cx="596507" cy="28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oksana.antonenko\AppData\Local\Microsoft\Windows\INetCache\Content.MSO\F1DEDABA.tmp">
            <a:extLst>
              <a:ext uri="{FF2B5EF4-FFF2-40B4-BE49-F238E27FC236}">
                <a16:creationId xmlns:a16="http://schemas.microsoft.com/office/drawing/2014/main" id="{C99D7015-66EB-4F2B-B6A6-CC2A8D273D5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340" y="2579387"/>
            <a:ext cx="596507" cy="285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329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3096999-CE9E-E548-AE0F-FB5E3A82C01D}"/>
              </a:ext>
            </a:extLst>
          </p:cNvPr>
          <p:cNvSpPr txBox="1">
            <a:spLocks/>
          </p:cNvSpPr>
          <p:nvPr/>
        </p:nvSpPr>
        <p:spPr>
          <a:xfrm>
            <a:off x="556346" y="679942"/>
            <a:ext cx="11136891" cy="7869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</a:p>
          <a:p>
            <a:r>
              <a:rPr 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pro obnovu Ukrajiny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D28544-4601-450F-BA4E-54DD55482068}"/>
              </a:ext>
            </a:extLst>
          </p:cNvPr>
          <p:cNvSpPr txBox="1"/>
          <p:nvPr/>
        </p:nvSpPr>
        <p:spPr>
          <a:xfrm>
            <a:off x="6124791" y="2683356"/>
            <a:ext cx="60854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Společný projekt </a:t>
            </a:r>
            <a:r>
              <a:rPr lang="cs-CZ" alt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CzechTrade</a:t>
            </a: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Ministerstva průmyslu a obchodu, agentury </a:t>
            </a:r>
            <a:r>
              <a:rPr lang="cs-CZ" alt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CzechInvest</a:t>
            </a: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  <a:endParaRPr lang="uk-UA" altLang="cs-CZ" sz="16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Výrobní a technologické možnosti českých podniků pro obnovu ukrajinského hospodářství </a:t>
            </a: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Formování databáze poptávek z Ukrajiny</a:t>
            </a: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Párování českých nabídek a ukrajinských poptávek</a:t>
            </a: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Formulář pro české a ukrajinské podniky </a:t>
            </a:r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Export pro obnovu Ukrajiny | </a:t>
            </a:r>
            <a:r>
              <a:rPr lang="ru-RU" sz="1600" b="1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Відновлення</a:t>
            </a:r>
            <a:r>
              <a:rPr lang="ru-RU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600" b="1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України</a:t>
            </a:r>
            <a:r>
              <a:rPr lang="ru-RU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</a:t>
            </a:r>
            <a:r>
              <a:rPr lang="cs-CZ" sz="1600" b="1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CzechTrade</a:t>
            </a:r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cs-CZ" altLang="cs-CZ" sz="1600" b="1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005096"/>
              </a:buClr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ED1C24"/>
              </a:buClr>
              <a:buFont typeface="Arial" panose="020B0604020202020204" pitchFamily="34" charset="0"/>
              <a:buChar char="•"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ED1C24"/>
              </a:buClr>
              <a:buFont typeface="Arial" panose="020B0604020202020204" pitchFamily="34" charset="0"/>
              <a:buChar char="•"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8B2D24F-489C-49C0-AB77-BB3EF5F65F1B}"/>
              </a:ext>
            </a:extLst>
          </p:cNvPr>
          <p:cNvPicPr/>
          <p:nvPr/>
        </p:nvPicPr>
        <p:blipFill rotWithShape="1">
          <a:blip r:embed="rId3"/>
          <a:srcRect l="17857" t="17637" r="19863" b="8485"/>
          <a:stretch/>
        </p:blipFill>
        <p:spPr bwMode="auto">
          <a:xfrm>
            <a:off x="1156866" y="1863223"/>
            <a:ext cx="5043340" cy="4711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1735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3096999-CE9E-E548-AE0F-FB5E3A82C01D}"/>
              </a:ext>
            </a:extLst>
          </p:cNvPr>
          <p:cNvSpPr txBox="1">
            <a:spLocks/>
          </p:cNvSpPr>
          <p:nvPr/>
        </p:nvSpPr>
        <p:spPr>
          <a:xfrm>
            <a:off x="556346" y="679942"/>
            <a:ext cx="11136891" cy="7869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Програма </a:t>
            </a:r>
          </a:p>
          <a:p>
            <a:r>
              <a:rPr lang="uk-UA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Експорт для відновлення України</a:t>
            </a:r>
            <a:endParaRPr lang="cs-CZ" sz="40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8B2D24F-489C-49C0-AB77-BB3EF5F65F1B}"/>
              </a:ext>
            </a:extLst>
          </p:cNvPr>
          <p:cNvPicPr/>
          <p:nvPr/>
        </p:nvPicPr>
        <p:blipFill rotWithShape="1">
          <a:blip r:embed="rId2"/>
          <a:srcRect l="17857" t="17637" r="19863" b="8485"/>
          <a:stretch/>
        </p:blipFill>
        <p:spPr bwMode="auto">
          <a:xfrm>
            <a:off x="641023" y="2013651"/>
            <a:ext cx="5043340" cy="4711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9F237E1-9844-4F6E-9FCD-2D5B28580D3C}"/>
              </a:ext>
            </a:extLst>
          </p:cNvPr>
          <p:cNvSpPr txBox="1"/>
          <p:nvPr/>
        </p:nvSpPr>
        <p:spPr>
          <a:xfrm>
            <a:off x="5973595" y="2726918"/>
            <a:ext cx="6085488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r>
              <a:rPr lang="uk-UA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Спільний </a:t>
            </a:r>
            <a:r>
              <a:rPr lang="uk-UA" alt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проєкт</a:t>
            </a:r>
            <a:r>
              <a:rPr lang="uk-UA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агентства </a:t>
            </a:r>
            <a:r>
              <a:rPr lang="cs-CZ" alt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CzechTrade</a:t>
            </a:r>
            <a:r>
              <a:rPr lang="uk-UA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Міністерства промисловості та торгівлі Чехії, агентства </a:t>
            </a:r>
            <a:r>
              <a:rPr lang="cs-CZ" alt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CzechInvest</a:t>
            </a: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uk-UA" altLang="cs-CZ" sz="16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r>
              <a:rPr lang="uk-UA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Мета: поєднати виробничі й технологічні можливості чеських компаній та запити і </a:t>
            </a:r>
            <a:r>
              <a:rPr lang="uk-UA" alt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проєкти</a:t>
            </a:r>
            <a:r>
              <a:rPr lang="uk-UA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українських компаній</a:t>
            </a: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r>
              <a:rPr lang="uk-UA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Форма анкети для чеських та українських компаній</a:t>
            </a: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r>
              <a:rPr lang="uk-UA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Заповніть анкету на сайті</a:t>
            </a: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Export pro obnovu Ukrajiny | </a:t>
            </a:r>
            <a:r>
              <a:rPr lang="ru-RU" sz="1600" b="1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Відновлення</a:t>
            </a:r>
            <a:r>
              <a:rPr lang="ru-RU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1600" b="1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України</a:t>
            </a:r>
            <a:r>
              <a:rPr lang="ru-RU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</a:t>
            </a:r>
            <a:r>
              <a:rPr lang="cs-CZ" sz="1600" b="1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CzechTrade</a:t>
            </a:r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cs-CZ" altLang="cs-CZ" sz="1600" b="1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r>
              <a:rPr lang="uk-UA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Запит української компанії буде опрацьований і протягом тижня Ви отримаєте відповідь</a:t>
            </a:r>
          </a:p>
          <a:p>
            <a:pPr>
              <a:spcAft>
                <a:spcPts val="600"/>
              </a:spcAft>
              <a:buClr>
                <a:srgbClr val="005096"/>
              </a:buClr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ED1C24"/>
              </a:buClr>
              <a:buFont typeface="Arial" panose="020B0604020202020204" pitchFamily="34" charset="0"/>
              <a:buChar char="•"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ED1C24"/>
              </a:buClr>
              <a:buFont typeface="Arial" panose="020B0604020202020204" pitchFamily="34" charset="0"/>
              <a:buChar char="•"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84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BD78F49-E4E7-B049-8545-20175ECA2D15}"/>
              </a:ext>
            </a:extLst>
          </p:cNvPr>
          <p:cNvSpPr txBox="1">
            <a:spLocks/>
          </p:cNvSpPr>
          <p:nvPr/>
        </p:nvSpPr>
        <p:spPr>
          <a:xfrm>
            <a:off x="826110" y="691900"/>
            <a:ext cx="6879708" cy="10125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 err="1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CzechTrade</a:t>
            </a:r>
            <a:r>
              <a:rPr 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Denně</a:t>
            </a:r>
            <a:endParaRPr lang="cs-CZ" altLang="cs-CZ" sz="40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Exportní příležitosti do Vašeho e-mailu</a:t>
            </a:r>
          </a:p>
          <a:p>
            <a:r>
              <a:rPr lang="cs-CZ" sz="4000" b="1" dirty="0">
                <a:solidFill>
                  <a:srgbClr val="9227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4000" b="1" dirty="0">
              <a:solidFill>
                <a:srgbClr val="9227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6557D753-FC52-3644-854D-33B28DAC6EE2}"/>
              </a:ext>
            </a:extLst>
          </p:cNvPr>
          <p:cNvSpPr txBox="1">
            <a:spLocks/>
          </p:cNvSpPr>
          <p:nvPr/>
        </p:nvSpPr>
        <p:spPr>
          <a:xfrm>
            <a:off x="911999" y="2734002"/>
            <a:ext cx="6707930" cy="404409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 lvl="1" indent="-271463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Služba je bezplatná</a:t>
            </a:r>
          </a:p>
          <a:p>
            <a:pPr marL="361950" lvl="1" indent="-271463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Exportní příležitosti </a:t>
            </a:r>
            <a:r>
              <a:rPr lang="cs-CZ" alt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denné</a:t>
            </a: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zasílané od zástupců zahraniční sítě </a:t>
            </a:r>
            <a:r>
              <a:rPr lang="cs-CZ" alt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CzechTrade</a:t>
            </a: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přímo od zahraničních firem a z dalších zdrojů</a:t>
            </a:r>
            <a:endParaRPr lang="cs-CZ" sz="16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833437" lvl="2" indent="-28575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E5001F"/>
              </a:buClr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Zahraniční poptávky, projekty a tendry</a:t>
            </a:r>
          </a:p>
          <a:p>
            <a:pPr marL="833437" lvl="2" indent="-28575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E5001F"/>
              </a:buClr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Obchodní novinky ze zahraničí</a:t>
            </a:r>
          </a:p>
          <a:p>
            <a:pPr marL="833437" lvl="2" indent="-28575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E5001F"/>
              </a:buClr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Akce v zahraničí</a:t>
            </a:r>
          </a:p>
          <a:p>
            <a:pPr marL="833437" lvl="2" indent="-28575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E5001F"/>
              </a:buClr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Semináře zaměřené na export pořádané </a:t>
            </a:r>
            <a:r>
              <a:rPr 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CzechTrade</a:t>
            </a:r>
            <a:endParaRPr lang="cs-CZ" sz="16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buClr>
                <a:srgbClr val="005096"/>
              </a:buClr>
              <a:defRPr/>
            </a:pPr>
            <a:endParaRPr lang="cs-CZ" altLang="cs-CZ" sz="16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buClr>
                <a:srgbClr val="005096"/>
              </a:buClr>
              <a:defRPr/>
            </a:pPr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Registrace tady </a:t>
            </a:r>
            <a:r>
              <a:rPr lang="cs-CZ" sz="1600" b="1" dirty="0" err="1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CzechTrade</a:t>
            </a:r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Denně</a:t>
            </a:r>
            <a:r>
              <a:rPr lang="cs-CZ" sz="16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1600" dirty="0"/>
          </a:p>
          <a:p>
            <a:pPr algn="l">
              <a:spcAft>
                <a:spcPts val="600"/>
              </a:spcAft>
              <a:buClr>
                <a:srgbClr val="005096"/>
              </a:buClr>
              <a:defRPr/>
            </a:pPr>
            <a:endParaRPr lang="cs-CZ" altLang="cs-CZ" sz="16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endParaRPr lang="cs-CZ" altLang="cs-CZ" sz="16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271463" algn="l">
              <a:lnSpc>
                <a:spcPct val="120000"/>
              </a:lnSpc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</a:pPr>
            <a:endParaRPr lang="cs-CZ" sz="16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2FA78329-632E-4FD5-A47A-7FBC56B1C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5675" y="0"/>
            <a:ext cx="4181475" cy="5622771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A7BF5B4-238D-45E0-90B6-59A3D1DDBA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0170" t="36886" r="41940"/>
          <a:stretch/>
        </p:blipFill>
        <p:spPr>
          <a:xfrm rot="10800000">
            <a:off x="7305674" y="3573881"/>
            <a:ext cx="4181475" cy="2048889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4850471-9D4C-4E41-9B58-0B5D23853374}"/>
              </a:ext>
            </a:extLst>
          </p:cNvPr>
          <p:cNvSpPr txBox="1">
            <a:spLocks/>
          </p:cNvSpPr>
          <p:nvPr/>
        </p:nvSpPr>
        <p:spPr>
          <a:xfrm>
            <a:off x="8115300" y="4542075"/>
            <a:ext cx="3838115" cy="950519"/>
          </a:xfrm>
          <a:prstGeom prst="rect">
            <a:avLst/>
          </a:prstGeom>
          <a:noFill/>
        </p:spPr>
        <p:txBody>
          <a:bodyPr vert="horz" lIns="432000" tIns="45720" rIns="432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cs-CZ" alt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Služba je bezplatná</a:t>
            </a:r>
          </a:p>
          <a:p>
            <a:pPr>
              <a:lnSpc>
                <a:spcPct val="130000"/>
              </a:lnSpc>
            </a:pP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92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11F0EC9-129A-4A71-ABB5-15D374D69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990" y="0"/>
            <a:ext cx="12301980" cy="702061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BD78F49-E4E7-B049-8545-20175ECA2D15}"/>
              </a:ext>
            </a:extLst>
          </p:cNvPr>
          <p:cNvSpPr txBox="1">
            <a:spLocks/>
          </p:cNvSpPr>
          <p:nvPr/>
        </p:nvSpPr>
        <p:spPr>
          <a:xfrm>
            <a:off x="5769204" y="884819"/>
            <a:ext cx="5844618" cy="765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Poptávané služby na ukrajinském trhu</a:t>
            </a:r>
            <a:endParaRPr lang="cs-CZ" sz="4000" b="1" dirty="0">
              <a:solidFill>
                <a:srgbClr val="9227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6557D753-FC52-3644-854D-33B28DAC6EE2}"/>
              </a:ext>
            </a:extLst>
          </p:cNvPr>
          <p:cNvSpPr txBox="1">
            <a:spLocks/>
          </p:cNvSpPr>
          <p:nvPr/>
        </p:nvSpPr>
        <p:spPr>
          <a:xfrm>
            <a:off x="6221691" y="2714919"/>
            <a:ext cx="4722829" cy="3904344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 lvl="1" indent="-271463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Služba Market </a:t>
            </a:r>
            <a:r>
              <a:rPr lang="cs-CZ" alt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Entry</a:t>
            </a:r>
            <a:endParaRPr lang="cs-CZ" altLang="cs-CZ" sz="1600" b="1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61950" lvl="1" indent="-271463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Vyhledání obchodních kontaktů (bez/s ověřením)</a:t>
            </a:r>
          </a:p>
          <a:p>
            <a:pPr marL="361950" lvl="1" indent="-271463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Ověření zájmu o výrobek</a:t>
            </a:r>
          </a:p>
          <a:p>
            <a:pPr marL="361950" lvl="1" indent="-271463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Vyhledání obchodních zástupců</a:t>
            </a:r>
          </a:p>
          <a:p>
            <a:pPr marL="361950" lvl="1" indent="-271463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  <a:defRPr/>
            </a:pPr>
            <a:r>
              <a:rPr lang="cs-CZ" altLang="cs-CZ" sz="1600" dirty="0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Komplexní služba </a:t>
            </a:r>
            <a:r>
              <a:rPr lang="cs-CZ" altLang="cs-CZ" sz="1600" dirty="0" err="1">
                <a:solidFill>
                  <a:srgbClr val="000A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Kompass</a:t>
            </a:r>
            <a:endParaRPr lang="cs-CZ" altLang="cs-CZ" sz="16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0487" lv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00488F"/>
              </a:buClr>
              <a:defRPr/>
            </a:pPr>
            <a:endParaRPr lang="cs-CZ" altLang="cs-CZ" sz="1600" dirty="0">
              <a:solidFill>
                <a:srgbClr val="000AAB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endParaRPr lang="cs-CZ" altLang="cs-CZ" sz="16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endParaRPr lang="cs-CZ" altLang="cs-CZ" sz="16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Aft>
                <a:spcPts val="600"/>
              </a:spcAft>
              <a:buClr>
                <a:srgbClr val="005096"/>
              </a:buClr>
              <a:buFont typeface="Calibri" panose="020F0502020204030204" pitchFamily="34" charset="0"/>
              <a:buChar char="―"/>
              <a:defRPr/>
            </a:pPr>
            <a:endParaRPr lang="cs-CZ" altLang="cs-CZ" sz="16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271463" algn="l">
              <a:lnSpc>
                <a:spcPct val="120000"/>
              </a:lnSpc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</a:pPr>
            <a:endParaRPr lang="cs-CZ" sz="16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DF63493-20F9-4399-A43B-1E777692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705" y="692938"/>
            <a:ext cx="4364776" cy="54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21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74B72C2C-E699-4D01-B5C3-D6028FB40E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2763" y="0"/>
            <a:ext cx="4578560" cy="55398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E40132C-0610-9542-BA61-28B8FCDF64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0170" t="36886" r="41940"/>
          <a:stretch/>
        </p:blipFill>
        <p:spPr>
          <a:xfrm rot="10800000">
            <a:off x="5828631" y="3294392"/>
            <a:ext cx="4582692" cy="2245482"/>
          </a:xfrm>
          <a:prstGeom prst="rect">
            <a:avLst/>
          </a:prstGeom>
        </p:spPr>
      </p:pic>
      <p:sp>
        <p:nvSpPr>
          <p:cNvPr id="28" name="Nadpis 1">
            <a:extLst>
              <a:ext uri="{FF2B5EF4-FFF2-40B4-BE49-F238E27FC236}">
                <a16:creationId xmlns:a16="http://schemas.microsoft.com/office/drawing/2014/main" id="{7E00EAE2-3CA5-994B-ABF6-F832AB2FE7B4}"/>
              </a:ext>
            </a:extLst>
          </p:cNvPr>
          <p:cNvSpPr txBox="1">
            <a:spLocks/>
          </p:cNvSpPr>
          <p:nvPr/>
        </p:nvSpPr>
        <p:spPr>
          <a:xfrm>
            <a:off x="6016784" y="4123813"/>
            <a:ext cx="4206386" cy="1082325"/>
          </a:xfrm>
          <a:prstGeom prst="rect">
            <a:avLst/>
          </a:prstGeom>
          <a:noFill/>
        </p:spPr>
        <p:txBody>
          <a:bodyPr vert="horz" lIns="432000" tIns="45720" rIns="432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br>
              <a:rPr lang="cs-C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zkušené exportéry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stálé klienty </a:t>
            </a: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CzechTrade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Spoluúčast 30 – 50%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 službu využít 1x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3096999-CE9E-E548-AE0F-FB5E3A82C01D}"/>
              </a:ext>
            </a:extLst>
          </p:cNvPr>
          <p:cNvSpPr txBox="1">
            <a:spLocks/>
          </p:cNvSpPr>
          <p:nvPr/>
        </p:nvSpPr>
        <p:spPr>
          <a:xfrm>
            <a:off x="556347" y="606699"/>
            <a:ext cx="4659888" cy="1161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KOMPAS</a:t>
            </a:r>
          </a:p>
          <a:p>
            <a:r>
              <a:rPr lang="cs-CZ" sz="4000" b="1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Komplexní Asistenční Služba</a:t>
            </a:r>
          </a:p>
          <a:p>
            <a:endParaRPr lang="cs-CZ" sz="4000" b="1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A023B8D-0512-4926-95D7-DAE25656F84E}"/>
              </a:ext>
            </a:extLst>
          </p:cNvPr>
          <p:cNvSpPr txBox="1">
            <a:spLocks/>
          </p:cNvSpPr>
          <p:nvPr/>
        </p:nvSpPr>
        <p:spPr>
          <a:xfrm>
            <a:off x="556347" y="2603763"/>
            <a:ext cx="4659888" cy="2368296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1950" indent="-271463" algn="l">
              <a:lnSpc>
                <a:spcPct val="120000"/>
              </a:lnSpc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</a:pP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Pomoc s asistenci v komplikovanějších administrativních a byrokratických procesech na zahraničních trzích výhradně v B2B segmentu</a:t>
            </a:r>
          </a:p>
          <a:p>
            <a:pPr marL="361950" indent="-271463" algn="l">
              <a:lnSpc>
                <a:spcPct val="120000"/>
              </a:lnSpc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</a:pP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Například podpora a asistenci při vzniku sídla společnosti, certifikace produktů, registrace </a:t>
            </a:r>
            <a:b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povolení pro výkon činnosti, atd.</a:t>
            </a:r>
          </a:p>
          <a:p>
            <a:pPr marL="361950" indent="-271463" algn="l">
              <a:lnSpc>
                <a:spcPct val="120000"/>
              </a:lnSpc>
              <a:spcAft>
                <a:spcPts val="600"/>
              </a:spcAft>
              <a:buClr>
                <a:srgbClr val="00488F"/>
              </a:buClr>
              <a:buFont typeface="Standardní systémové písmo"/>
              <a:buChar char="–"/>
            </a:pPr>
            <a:r>
              <a:rPr lang="cs-CZ" sz="1600" dirty="0">
                <a:solidFill>
                  <a:srgbClr val="000A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Spolupráce s prověřenými místními experty (právnické kanceláře, daňoví a účetní poradci, personální agentury, Office centra atd.)</a:t>
            </a:r>
          </a:p>
          <a:p>
            <a:pPr marL="361950" indent="-271463" algn="l">
              <a:lnSpc>
                <a:spcPct val="120000"/>
              </a:lnSpc>
              <a:buFont typeface="Standardní systémové písmo"/>
              <a:buChar char="–"/>
            </a:pPr>
            <a:endParaRPr lang="cs-CZ" sz="1600" dirty="0">
              <a:solidFill>
                <a:srgbClr val="000A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64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3237</TotalTime>
  <Words>731</Words>
  <Application>Microsoft Office PowerPoint</Application>
  <PresentationFormat>Širokoúhlá obrazovka</PresentationFormat>
  <Paragraphs>133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Open Sans Light</vt:lpstr>
      <vt:lpstr>Standardní systémové písmo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BOLD</dc:title>
  <dc:creator>Microsoft Office User</dc:creator>
  <cp:lastModifiedBy>Antonenko Oksana</cp:lastModifiedBy>
  <cp:revision>228</cp:revision>
  <dcterms:created xsi:type="dcterms:W3CDTF">2023-08-31T07:48:04Z</dcterms:created>
  <dcterms:modified xsi:type="dcterms:W3CDTF">2023-10-10T22:06:04Z</dcterms:modified>
</cp:coreProperties>
</file>