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media/image37.JPG" ContentType="image/jpeg"/>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6" r:id="rId2"/>
  </p:sldMasterIdLst>
  <p:notesMasterIdLst>
    <p:notesMasterId r:id="rId19"/>
  </p:notesMasterIdLst>
  <p:sldIdLst>
    <p:sldId id="303" r:id="rId3"/>
    <p:sldId id="293" r:id="rId4"/>
    <p:sldId id="294" r:id="rId5"/>
    <p:sldId id="295" r:id="rId6"/>
    <p:sldId id="296" r:id="rId7"/>
    <p:sldId id="304" r:id="rId8"/>
    <p:sldId id="297" r:id="rId9"/>
    <p:sldId id="299" r:id="rId10"/>
    <p:sldId id="302" r:id="rId11"/>
    <p:sldId id="284" r:id="rId12"/>
    <p:sldId id="281" r:id="rId13"/>
    <p:sldId id="305" r:id="rId14"/>
    <p:sldId id="287" r:id="rId15"/>
    <p:sldId id="288" r:id="rId16"/>
    <p:sldId id="306" r:id="rId17"/>
    <p:sldId id="271" r:id="rId18"/>
  </p:sldIdLst>
  <p:sldSz cx="12192000" cy="6858000"/>
  <p:notesSz cx="9925050" cy="67929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7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4660"/>
  </p:normalViewPr>
  <p:slideViewPr>
    <p:cSldViewPr>
      <p:cViewPr varScale="1">
        <p:scale>
          <a:sx n="109" d="100"/>
          <a:sy n="109" d="100"/>
        </p:scale>
        <p:origin x="44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573B7-C618-4FF7-BDE5-EEA8E6166A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52EDC9-6CE0-40E9-B126-7950D7035AD3}">
      <dgm:prSet phldrT="[Text]"/>
      <dgm:spPr>
        <a:solidFill>
          <a:srgbClr val="937928"/>
        </a:solidFill>
        <a:ln>
          <a:solidFill>
            <a:schemeClr val="tx1"/>
          </a:solidFill>
        </a:ln>
      </dgm:spPr>
      <dgm:t>
        <a:bodyPr/>
        <a:lstStyle/>
        <a:p>
          <a:pPr algn="ctr"/>
          <a:r>
            <a:rPr lang="en-US" dirty="0" smtClean="0"/>
            <a:t>Strategic Vision</a:t>
          </a:r>
          <a:endParaRPr lang="en-US" dirty="0"/>
        </a:p>
      </dgm:t>
    </dgm:pt>
    <dgm:pt modelId="{70480347-C478-42A0-9394-07AEDABD7A26}" type="parTrans" cxnId="{D0DD48A6-9BDF-4A0A-BAEF-5968CC7C4BFC}">
      <dgm:prSet/>
      <dgm:spPr/>
      <dgm:t>
        <a:bodyPr/>
        <a:lstStyle/>
        <a:p>
          <a:pPr algn="ctr"/>
          <a:endParaRPr lang="en-US"/>
        </a:p>
      </dgm:t>
    </dgm:pt>
    <dgm:pt modelId="{8F7918D7-2F3F-4B8B-8B26-597571D7D6E8}" type="sibTrans" cxnId="{D0DD48A6-9BDF-4A0A-BAEF-5968CC7C4BFC}">
      <dgm:prSet/>
      <dgm:spPr/>
      <dgm:t>
        <a:bodyPr/>
        <a:lstStyle/>
        <a:p>
          <a:pPr algn="ctr"/>
          <a:endParaRPr lang="en-US"/>
        </a:p>
      </dgm:t>
    </dgm:pt>
    <dgm:pt modelId="{03BAA276-1D77-4B05-B81C-C87B06488D72}">
      <dgm:prSet phldrT="[Text]"/>
      <dgm:spPr/>
      <dgm:t>
        <a:bodyPr/>
        <a:lstStyle/>
        <a:p>
          <a:pPr algn="ctr"/>
          <a:r>
            <a:rPr lang="en-US" dirty="0" smtClean="0"/>
            <a:t>SMEs are leading force in the diversification and development of Azerbaijan’s economy</a:t>
          </a:r>
          <a:endParaRPr lang="en-US" dirty="0"/>
        </a:p>
      </dgm:t>
    </dgm:pt>
    <dgm:pt modelId="{CE48FE74-676A-4295-BE9D-E7D585DA7F80}" type="parTrans" cxnId="{425B23B2-878F-4D93-9C65-9326E1F7AF2D}">
      <dgm:prSet/>
      <dgm:spPr/>
      <dgm:t>
        <a:bodyPr/>
        <a:lstStyle/>
        <a:p>
          <a:pPr algn="ctr"/>
          <a:endParaRPr lang="en-US"/>
        </a:p>
      </dgm:t>
    </dgm:pt>
    <dgm:pt modelId="{738E7D71-495C-42BD-AB24-9C639BFBA901}" type="sibTrans" cxnId="{425B23B2-878F-4D93-9C65-9326E1F7AF2D}">
      <dgm:prSet/>
      <dgm:spPr/>
      <dgm:t>
        <a:bodyPr/>
        <a:lstStyle/>
        <a:p>
          <a:pPr algn="ctr"/>
          <a:endParaRPr lang="en-US"/>
        </a:p>
      </dgm:t>
    </dgm:pt>
    <dgm:pt modelId="{488F0677-4EDA-47EA-B25C-DB707EA858E6}">
      <dgm:prSet phldrT="[Text]"/>
      <dgm:spPr>
        <a:solidFill>
          <a:srgbClr val="937928"/>
        </a:solidFill>
        <a:ln>
          <a:solidFill>
            <a:schemeClr val="tx1"/>
          </a:solidFill>
        </a:ln>
      </dgm:spPr>
      <dgm:t>
        <a:bodyPr/>
        <a:lstStyle/>
        <a:p>
          <a:pPr algn="ctr"/>
          <a:r>
            <a:rPr lang="en-US" dirty="0" smtClean="0"/>
            <a:t>What we do</a:t>
          </a:r>
          <a:endParaRPr lang="en-US" dirty="0"/>
        </a:p>
      </dgm:t>
    </dgm:pt>
    <dgm:pt modelId="{34EE4E62-B147-4AA3-80D8-9BB55B32F00D}" type="parTrans" cxnId="{ED6D4C80-814F-440D-925D-DD4089F71EBD}">
      <dgm:prSet/>
      <dgm:spPr/>
      <dgm:t>
        <a:bodyPr/>
        <a:lstStyle/>
        <a:p>
          <a:pPr algn="ctr"/>
          <a:endParaRPr lang="en-US"/>
        </a:p>
      </dgm:t>
    </dgm:pt>
    <dgm:pt modelId="{A2512D99-FF70-485C-BBC0-42BD16E08F9F}" type="sibTrans" cxnId="{ED6D4C80-814F-440D-925D-DD4089F71EBD}">
      <dgm:prSet/>
      <dgm:spPr/>
      <dgm:t>
        <a:bodyPr/>
        <a:lstStyle/>
        <a:p>
          <a:pPr algn="ctr"/>
          <a:endParaRPr lang="en-US"/>
        </a:p>
      </dgm:t>
    </dgm:pt>
    <dgm:pt modelId="{A5BD4506-C02F-47AB-BFF6-4FC258DA48A9}">
      <dgm:prSet phldrT="[Text]"/>
      <dgm:spPr/>
      <dgm:t>
        <a:bodyPr/>
        <a:lstStyle/>
        <a:p>
          <a:pPr algn="ctr"/>
          <a:r>
            <a:rPr lang="en-US" dirty="0" smtClean="0"/>
            <a:t>Ensuring favorable business environment and protection of SME interests</a:t>
          </a:r>
          <a:endParaRPr lang="en-US" dirty="0"/>
        </a:p>
      </dgm:t>
    </dgm:pt>
    <dgm:pt modelId="{C63E9F85-50AD-4B45-9D20-AF9ABA532F59}" type="parTrans" cxnId="{4295A283-38A7-4D47-BA7C-A6C76C0B7463}">
      <dgm:prSet/>
      <dgm:spPr/>
      <dgm:t>
        <a:bodyPr/>
        <a:lstStyle/>
        <a:p>
          <a:pPr algn="ctr"/>
          <a:endParaRPr lang="en-US"/>
        </a:p>
      </dgm:t>
    </dgm:pt>
    <dgm:pt modelId="{EB7105FC-8B05-435E-9BA0-44AE6835CC40}" type="sibTrans" cxnId="{4295A283-38A7-4D47-BA7C-A6C76C0B7463}">
      <dgm:prSet/>
      <dgm:spPr/>
      <dgm:t>
        <a:bodyPr/>
        <a:lstStyle/>
        <a:p>
          <a:pPr algn="ctr"/>
          <a:endParaRPr lang="en-US"/>
        </a:p>
      </dgm:t>
    </dgm:pt>
    <dgm:pt modelId="{788CF47B-D1B5-4A60-A7ED-F62B9E1C660D}">
      <dgm:prSet phldrT="[Text]"/>
      <dgm:spPr/>
      <dgm:t>
        <a:bodyPr/>
        <a:lstStyle/>
        <a:p>
          <a:pPr algn="ctr"/>
          <a:r>
            <a:rPr lang="en-US" dirty="0" smtClean="0"/>
            <a:t>Access to knowledge, skills and innovations</a:t>
          </a:r>
          <a:endParaRPr lang="en-US" dirty="0"/>
        </a:p>
      </dgm:t>
    </dgm:pt>
    <dgm:pt modelId="{EF6F5F9C-B9C8-4BD0-A593-E63C5F0C5C4D}" type="parTrans" cxnId="{FA1ABE07-9631-4F97-9FB3-0C2C901655F5}">
      <dgm:prSet/>
      <dgm:spPr/>
      <dgm:t>
        <a:bodyPr/>
        <a:lstStyle/>
        <a:p>
          <a:pPr algn="ctr"/>
          <a:endParaRPr lang="en-US"/>
        </a:p>
      </dgm:t>
    </dgm:pt>
    <dgm:pt modelId="{F1AB93E9-A390-4DC1-A4C8-8A280BB31431}" type="sibTrans" cxnId="{FA1ABE07-9631-4F97-9FB3-0C2C901655F5}">
      <dgm:prSet/>
      <dgm:spPr/>
      <dgm:t>
        <a:bodyPr/>
        <a:lstStyle/>
        <a:p>
          <a:pPr algn="ctr"/>
          <a:endParaRPr lang="en-US"/>
        </a:p>
      </dgm:t>
    </dgm:pt>
    <dgm:pt modelId="{8CB62F8E-5A70-4193-83B8-30CA380B2356}">
      <dgm:prSet phldrT="[Text]"/>
      <dgm:spPr/>
      <dgm:t>
        <a:bodyPr/>
        <a:lstStyle/>
        <a:p>
          <a:pPr algn="ctr"/>
          <a:r>
            <a:rPr lang="en-US" dirty="0" smtClean="0"/>
            <a:t>Access to financial resources</a:t>
          </a:r>
          <a:endParaRPr lang="en-US" dirty="0"/>
        </a:p>
      </dgm:t>
    </dgm:pt>
    <dgm:pt modelId="{2813B08D-70C7-4208-8C6E-F2EA88A66B93}" type="parTrans" cxnId="{72F44C03-CBA1-4C2E-9FA3-D43A56344C16}">
      <dgm:prSet/>
      <dgm:spPr/>
      <dgm:t>
        <a:bodyPr/>
        <a:lstStyle/>
        <a:p>
          <a:pPr algn="ctr"/>
          <a:endParaRPr lang="en-US"/>
        </a:p>
      </dgm:t>
    </dgm:pt>
    <dgm:pt modelId="{5E6A2B7D-2EEC-45EC-B22D-8DF08C97B74D}" type="sibTrans" cxnId="{72F44C03-CBA1-4C2E-9FA3-D43A56344C16}">
      <dgm:prSet/>
      <dgm:spPr/>
      <dgm:t>
        <a:bodyPr/>
        <a:lstStyle/>
        <a:p>
          <a:pPr algn="ctr"/>
          <a:endParaRPr lang="en-US"/>
        </a:p>
      </dgm:t>
    </dgm:pt>
    <dgm:pt modelId="{00554AF5-9889-4F23-B152-0B0BBEB6FDF9}">
      <dgm:prSet phldrT="[Text]"/>
      <dgm:spPr/>
      <dgm:t>
        <a:bodyPr/>
        <a:lstStyle/>
        <a:p>
          <a:pPr algn="ctr"/>
          <a:r>
            <a:rPr lang="en-US" dirty="0" smtClean="0"/>
            <a:t>Access to local and international markets</a:t>
          </a:r>
          <a:endParaRPr lang="en-US" dirty="0"/>
        </a:p>
      </dgm:t>
    </dgm:pt>
    <dgm:pt modelId="{F225861A-5676-4AAB-8F49-01F0BD2DED76}" type="parTrans" cxnId="{60660DA0-1E74-47B7-AD8E-1C10031A41FB}">
      <dgm:prSet/>
      <dgm:spPr/>
      <dgm:t>
        <a:bodyPr/>
        <a:lstStyle/>
        <a:p>
          <a:pPr algn="ctr"/>
          <a:endParaRPr lang="en-US"/>
        </a:p>
      </dgm:t>
    </dgm:pt>
    <dgm:pt modelId="{47AA714E-832D-420B-9CFE-7B65D362C9F4}" type="sibTrans" cxnId="{60660DA0-1E74-47B7-AD8E-1C10031A41FB}">
      <dgm:prSet/>
      <dgm:spPr/>
      <dgm:t>
        <a:bodyPr/>
        <a:lstStyle/>
        <a:p>
          <a:pPr algn="ctr"/>
          <a:endParaRPr lang="en-US"/>
        </a:p>
      </dgm:t>
    </dgm:pt>
    <dgm:pt modelId="{DB5B606F-E7FF-4C2F-B58E-98B162FCB12F}">
      <dgm:prSet phldrT="[Text]"/>
      <dgm:spPr/>
      <dgm:t>
        <a:bodyPr/>
        <a:lstStyle/>
        <a:p>
          <a:pPr algn="ctr"/>
          <a:r>
            <a:rPr lang="en-US" dirty="0" smtClean="0"/>
            <a:t>Access to G2B and B2B services</a:t>
          </a:r>
          <a:endParaRPr lang="en-US" dirty="0"/>
        </a:p>
      </dgm:t>
    </dgm:pt>
    <dgm:pt modelId="{BF59122B-720B-4454-A422-D743E1EEA632}" type="parTrans" cxnId="{59E36784-DCDE-45E3-9285-BD18482892C5}">
      <dgm:prSet/>
      <dgm:spPr/>
      <dgm:t>
        <a:bodyPr/>
        <a:lstStyle/>
        <a:p>
          <a:pPr algn="ctr"/>
          <a:endParaRPr lang="en-US"/>
        </a:p>
      </dgm:t>
    </dgm:pt>
    <dgm:pt modelId="{B2294C30-98D3-45BD-8D07-36D2432720BC}" type="sibTrans" cxnId="{59E36784-DCDE-45E3-9285-BD18482892C5}">
      <dgm:prSet/>
      <dgm:spPr/>
      <dgm:t>
        <a:bodyPr/>
        <a:lstStyle/>
        <a:p>
          <a:pPr algn="ctr"/>
          <a:endParaRPr lang="en-US"/>
        </a:p>
      </dgm:t>
    </dgm:pt>
    <dgm:pt modelId="{EECF0E05-2FCA-4CF5-92B2-D919BE39F4F0}">
      <dgm:prSet phldrT="[Text]"/>
      <dgm:spPr>
        <a:solidFill>
          <a:srgbClr val="937928"/>
        </a:solidFill>
        <a:ln>
          <a:solidFill>
            <a:schemeClr val="tx1"/>
          </a:solidFill>
        </a:ln>
      </dgm:spPr>
      <dgm:t>
        <a:bodyPr/>
        <a:lstStyle/>
        <a:p>
          <a:pPr algn="ctr"/>
          <a:r>
            <a:rPr lang="en-US" dirty="0" smtClean="0"/>
            <a:t>Strategic Goals</a:t>
          </a:r>
          <a:endParaRPr lang="en-US" dirty="0"/>
        </a:p>
      </dgm:t>
    </dgm:pt>
    <dgm:pt modelId="{3DB473DE-8DCB-42B4-80FE-160E02B2943F}" type="parTrans" cxnId="{F69992DD-DDC2-4FDE-BFAD-4FBC153C984D}">
      <dgm:prSet/>
      <dgm:spPr/>
      <dgm:t>
        <a:bodyPr/>
        <a:lstStyle/>
        <a:p>
          <a:pPr algn="ctr"/>
          <a:endParaRPr lang="en-US"/>
        </a:p>
      </dgm:t>
    </dgm:pt>
    <dgm:pt modelId="{15561F57-1AA8-4AF0-806D-76E50FBDDBEB}" type="sibTrans" cxnId="{F69992DD-DDC2-4FDE-BFAD-4FBC153C984D}">
      <dgm:prSet/>
      <dgm:spPr/>
      <dgm:t>
        <a:bodyPr/>
        <a:lstStyle/>
        <a:p>
          <a:pPr algn="ctr"/>
          <a:endParaRPr lang="en-US"/>
        </a:p>
      </dgm:t>
    </dgm:pt>
    <dgm:pt modelId="{B9D2D135-4573-412F-8532-5371500AB799}">
      <dgm:prSet phldrT="[Text]"/>
      <dgm:spPr>
        <a:noFill/>
      </dgm:spPr>
      <dgm:t>
        <a:bodyPr/>
        <a:lstStyle/>
        <a:p>
          <a:pPr algn="ctr"/>
          <a:r>
            <a:rPr lang="en-US" dirty="0" smtClean="0"/>
            <a:t>GDP</a:t>
          </a:r>
          <a:endParaRPr lang="en-US" dirty="0"/>
        </a:p>
      </dgm:t>
    </dgm:pt>
    <dgm:pt modelId="{60A28019-B45F-4919-9517-4ECDCFF63EE7}" type="parTrans" cxnId="{DF6410CF-DD72-4E3E-8A75-1A627DD51F0B}">
      <dgm:prSet/>
      <dgm:spPr/>
      <dgm:t>
        <a:bodyPr/>
        <a:lstStyle/>
        <a:p>
          <a:pPr algn="ctr"/>
          <a:endParaRPr lang="en-US"/>
        </a:p>
      </dgm:t>
    </dgm:pt>
    <dgm:pt modelId="{EFF17E5B-28EF-4C3D-8295-C5C9A2A22E0D}" type="sibTrans" cxnId="{DF6410CF-DD72-4E3E-8A75-1A627DD51F0B}">
      <dgm:prSet/>
      <dgm:spPr/>
      <dgm:t>
        <a:bodyPr/>
        <a:lstStyle/>
        <a:p>
          <a:pPr algn="ctr"/>
          <a:endParaRPr lang="en-US"/>
        </a:p>
      </dgm:t>
    </dgm:pt>
    <dgm:pt modelId="{3A1B9049-2F83-4023-A847-87D46DB88D2E}">
      <dgm:prSet phldrT="[Text]"/>
      <dgm:spPr>
        <a:noFill/>
      </dgm:spPr>
      <dgm:t>
        <a:bodyPr/>
        <a:lstStyle/>
        <a:p>
          <a:pPr algn="ctr"/>
          <a:r>
            <a:rPr lang="en-US" dirty="0" smtClean="0"/>
            <a:t>Employment</a:t>
          </a:r>
          <a:endParaRPr lang="en-US" dirty="0"/>
        </a:p>
      </dgm:t>
    </dgm:pt>
    <dgm:pt modelId="{2FD2C08E-586B-43E3-BCCE-FED02FAAB5B6}" type="parTrans" cxnId="{8C12D59F-13FF-40FA-B756-982A39A4316A}">
      <dgm:prSet/>
      <dgm:spPr/>
      <dgm:t>
        <a:bodyPr/>
        <a:lstStyle/>
        <a:p>
          <a:pPr algn="ctr"/>
          <a:endParaRPr lang="en-US"/>
        </a:p>
      </dgm:t>
    </dgm:pt>
    <dgm:pt modelId="{4FA80974-B999-4C04-95AC-A4E1BCA8B54E}" type="sibTrans" cxnId="{8C12D59F-13FF-40FA-B756-982A39A4316A}">
      <dgm:prSet/>
      <dgm:spPr/>
      <dgm:t>
        <a:bodyPr/>
        <a:lstStyle/>
        <a:p>
          <a:pPr algn="ctr"/>
          <a:endParaRPr lang="en-US"/>
        </a:p>
      </dgm:t>
    </dgm:pt>
    <dgm:pt modelId="{94B05585-A389-4F26-8042-8D5403D1C77B}">
      <dgm:prSet phldrT="[Text]"/>
      <dgm:spPr>
        <a:noFill/>
      </dgm:spPr>
      <dgm:t>
        <a:bodyPr/>
        <a:lstStyle/>
        <a:p>
          <a:pPr algn="ctr"/>
          <a:r>
            <a:rPr lang="en-US" dirty="0" smtClean="0"/>
            <a:t>Non-oil export</a:t>
          </a:r>
          <a:endParaRPr lang="en-US" dirty="0"/>
        </a:p>
      </dgm:t>
    </dgm:pt>
    <dgm:pt modelId="{6719B1F6-F6A1-4243-B8C9-477FFED939FB}" type="parTrans" cxnId="{4D3B1949-06F4-4CB6-BEBF-FC96D050696A}">
      <dgm:prSet/>
      <dgm:spPr/>
      <dgm:t>
        <a:bodyPr/>
        <a:lstStyle/>
        <a:p>
          <a:pPr algn="ctr"/>
          <a:endParaRPr lang="en-US"/>
        </a:p>
      </dgm:t>
    </dgm:pt>
    <dgm:pt modelId="{FF9AD1BC-BC55-4016-B1A0-470763BB46FF}" type="sibTrans" cxnId="{4D3B1949-06F4-4CB6-BEBF-FC96D050696A}">
      <dgm:prSet/>
      <dgm:spPr/>
      <dgm:t>
        <a:bodyPr/>
        <a:lstStyle/>
        <a:p>
          <a:pPr algn="ctr"/>
          <a:endParaRPr lang="en-US"/>
        </a:p>
      </dgm:t>
    </dgm:pt>
    <dgm:pt modelId="{FFBF405C-36E5-4B0F-B4EE-0DF8137DC74A}">
      <dgm:prSet phldrT="[Text]"/>
      <dgm:spPr>
        <a:noFill/>
      </dgm:spPr>
      <dgm:t>
        <a:bodyPr/>
        <a:lstStyle/>
        <a:p>
          <a:pPr algn="ctr"/>
          <a:r>
            <a:rPr lang="en-US" dirty="0" smtClean="0"/>
            <a:t>Increase share of SMEs in the Economy</a:t>
          </a:r>
          <a:endParaRPr lang="en-US" dirty="0"/>
        </a:p>
      </dgm:t>
    </dgm:pt>
    <dgm:pt modelId="{E3945AAE-7CC9-4948-AE18-7196F7FE3279}" type="parTrans" cxnId="{51320EED-C3A9-4B1B-BE98-00DC5217888F}">
      <dgm:prSet/>
      <dgm:spPr/>
      <dgm:t>
        <a:bodyPr/>
        <a:lstStyle/>
        <a:p>
          <a:pPr algn="ctr"/>
          <a:endParaRPr lang="en-US"/>
        </a:p>
      </dgm:t>
    </dgm:pt>
    <dgm:pt modelId="{7C9E05B4-7D94-4ED5-9286-26A5C5DB7A8B}" type="sibTrans" cxnId="{51320EED-C3A9-4B1B-BE98-00DC5217888F}">
      <dgm:prSet/>
      <dgm:spPr/>
      <dgm:t>
        <a:bodyPr/>
        <a:lstStyle/>
        <a:p>
          <a:pPr algn="ctr"/>
          <a:endParaRPr lang="en-US"/>
        </a:p>
      </dgm:t>
    </dgm:pt>
    <dgm:pt modelId="{AFB8AC52-38EA-431C-8644-315DCB0475E8}">
      <dgm:prSet phldrT="[Text]"/>
      <dgm:spPr>
        <a:noFill/>
      </dgm:spPr>
      <dgm:t>
        <a:bodyPr/>
        <a:lstStyle/>
        <a:p>
          <a:pPr algn="ctr"/>
          <a:r>
            <a:rPr lang="en-US" dirty="0" smtClean="0"/>
            <a:t>Women entrepreneurship</a:t>
          </a:r>
          <a:endParaRPr lang="en-US" dirty="0"/>
        </a:p>
      </dgm:t>
    </dgm:pt>
    <dgm:pt modelId="{19C27657-793C-4D26-A76B-1008E3DF1113}" type="parTrans" cxnId="{15A94D13-C64B-45C9-B547-C1F7A8412B60}">
      <dgm:prSet/>
      <dgm:spPr/>
      <dgm:t>
        <a:bodyPr/>
        <a:lstStyle/>
        <a:p>
          <a:endParaRPr lang="en-US"/>
        </a:p>
      </dgm:t>
    </dgm:pt>
    <dgm:pt modelId="{AB48CF92-CF77-475A-91B5-58A879D0A94D}" type="sibTrans" cxnId="{15A94D13-C64B-45C9-B547-C1F7A8412B60}">
      <dgm:prSet/>
      <dgm:spPr/>
      <dgm:t>
        <a:bodyPr/>
        <a:lstStyle/>
        <a:p>
          <a:endParaRPr lang="en-US"/>
        </a:p>
      </dgm:t>
    </dgm:pt>
    <dgm:pt modelId="{FCB5CD32-EC41-42A9-8A2F-50BC6D1BFF12}" type="pres">
      <dgm:prSet presAssocID="{811573B7-C618-4FF7-BDE5-EEA8E6166A78}" presName="linear" presStyleCnt="0">
        <dgm:presLayoutVars>
          <dgm:animLvl val="lvl"/>
          <dgm:resizeHandles val="exact"/>
        </dgm:presLayoutVars>
      </dgm:prSet>
      <dgm:spPr/>
      <dgm:t>
        <a:bodyPr/>
        <a:lstStyle/>
        <a:p>
          <a:endParaRPr lang="en-US"/>
        </a:p>
      </dgm:t>
    </dgm:pt>
    <dgm:pt modelId="{D884E5C6-1D8C-451B-9DAA-30022C7B6BC9}" type="pres">
      <dgm:prSet presAssocID="{3352EDC9-6CE0-40E9-B126-7950D7035AD3}" presName="parentText" presStyleLbl="node1" presStyleIdx="0" presStyleCnt="3">
        <dgm:presLayoutVars>
          <dgm:chMax val="0"/>
          <dgm:bulletEnabled val="1"/>
        </dgm:presLayoutVars>
      </dgm:prSet>
      <dgm:spPr/>
      <dgm:t>
        <a:bodyPr/>
        <a:lstStyle/>
        <a:p>
          <a:endParaRPr lang="en-US"/>
        </a:p>
      </dgm:t>
    </dgm:pt>
    <dgm:pt modelId="{E6B0F2CB-4D58-47E3-8C55-6EF307BB7232}" type="pres">
      <dgm:prSet presAssocID="{3352EDC9-6CE0-40E9-B126-7950D7035AD3}" presName="childText" presStyleLbl="revTx" presStyleIdx="0" presStyleCnt="3">
        <dgm:presLayoutVars>
          <dgm:bulletEnabled val="1"/>
        </dgm:presLayoutVars>
      </dgm:prSet>
      <dgm:spPr/>
      <dgm:t>
        <a:bodyPr/>
        <a:lstStyle/>
        <a:p>
          <a:endParaRPr lang="en-US"/>
        </a:p>
      </dgm:t>
    </dgm:pt>
    <dgm:pt modelId="{51BB32D6-B193-409D-9FB8-BE184050CC69}" type="pres">
      <dgm:prSet presAssocID="{EECF0E05-2FCA-4CF5-92B2-D919BE39F4F0}" presName="parentText" presStyleLbl="node1" presStyleIdx="1" presStyleCnt="3">
        <dgm:presLayoutVars>
          <dgm:chMax val="0"/>
          <dgm:bulletEnabled val="1"/>
        </dgm:presLayoutVars>
      </dgm:prSet>
      <dgm:spPr/>
      <dgm:t>
        <a:bodyPr/>
        <a:lstStyle/>
        <a:p>
          <a:endParaRPr lang="en-US"/>
        </a:p>
      </dgm:t>
    </dgm:pt>
    <dgm:pt modelId="{F5ECD41E-E74E-40B7-BB4E-DBDE5F715A2B}" type="pres">
      <dgm:prSet presAssocID="{EECF0E05-2FCA-4CF5-92B2-D919BE39F4F0}" presName="childText" presStyleLbl="revTx" presStyleIdx="1" presStyleCnt="3">
        <dgm:presLayoutVars>
          <dgm:bulletEnabled val="1"/>
        </dgm:presLayoutVars>
      </dgm:prSet>
      <dgm:spPr/>
      <dgm:t>
        <a:bodyPr/>
        <a:lstStyle/>
        <a:p>
          <a:endParaRPr lang="en-US"/>
        </a:p>
      </dgm:t>
    </dgm:pt>
    <dgm:pt modelId="{BDD20799-D943-406F-BC65-AAA6F20E274F}" type="pres">
      <dgm:prSet presAssocID="{488F0677-4EDA-47EA-B25C-DB707EA858E6}" presName="parentText" presStyleLbl="node1" presStyleIdx="2" presStyleCnt="3">
        <dgm:presLayoutVars>
          <dgm:chMax val="0"/>
          <dgm:bulletEnabled val="1"/>
        </dgm:presLayoutVars>
      </dgm:prSet>
      <dgm:spPr/>
      <dgm:t>
        <a:bodyPr/>
        <a:lstStyle/>
        <a:p>
          <a:endParaRPr lang="en-US"/>
        </a:p>
      </dgm:t>
    </dgm:pt>
    <dgm:pt modelId="{93A79B76-D098-4B35-84D4-EE59A86FDFFA}" type="pres">
      <dgm:prSet presAssocID="{488F0677-4EDA-47EA-B25C-DB707EA858E6}" presName="childText" presStyleLbl="revTx" presStyleIdx="2" presStyleCnt="3">
        <dgm:presLayoutVars>
          <dgm:bulletEnabled val="1"/>
        </dgm:presLayoutVars>
      </dgm:prSet>
      <dgm:spPr/>
      <dgm:t>
        <a:bodyPr/>
        <a:lstStyle/>
        <a:p>
          <a:endParaRPr lang="en-US"/>
        </a:p>
      </dgm:t>
    </dgm:pt>
  </dgm:ptLst>
  <dgm:cxnLst>
    <dgm:cxn modelId="{380B9794-80A1-44F3-A712-C27A446D93A6}" type="presOf" srcId="{03BAA276-1D77-4B05-B81C-C87B06488D72}" destId="{E6B0F2CB-4D58-47E3-8C55-6EF307BB7232}" srcOrd="0" destOrd="0" presId="urn:microsoft.com/office/officeart/2005/8/layout/vList2"/>
    <dgm:cxn modelId="{72F44C03-CBA1-4C2E-9FA3-D43A56344C16}" srcId="{488F0677-4EDA-47EA-B25C-DB707EA858E6}" destId="{8CB62F8E-5A70-4193-83B8-30CA380B2356}" srcOrd="2" destOrd="0" parTransId="{2813B08D-70C7-4208-8C6E-F2EA88A66B93}" sibTransId="{5E6A2B7D-2EEC-45EC-B22D-8DF08C97B74D}"/>
    <dgm:cxn modelId="{AAAEB049-E56A-4328-920C-099FCA4E8BF5}" type="presOf" srcId="{DB5B606F-E7FF-4C2F-B58E-98B162FCB12F}" destId="{93A79B76-D098-4B35-84D4-EE59A86FDFFA}" srcOrd="0" destOrd="4" presId="urn:microsoft.com/office/officeart/2005/8/layout/vList2"/>
    <dgm:cxn modelId="{4295A283-38A7-4D47-BA7C-A6C76C0B7463}" srcId="{488F0677-4EDA-47EA-B25C-DB707EA858E6}" destId="{A5BD4506-C02F-47AB-BFF6-4FC258DA48A9}" srcOrd="0" destOrd="0" parTransId="{C63E9F85-50AD-4B45-9D20-AF9ABA532F59}" sibTransId="{EB7105FC-8B05-435E-9BA0-44AE6835CC40}"/>
    <dgm:cxn modelId="{1B9A8E13-1D8F-45A8-A5A1-23E538132C54}" type="presOf" srcId="{B9D2D135-4573-412F-8532-5371500AB799}" destId="{F5ECD41E-E74E-40B7-BB4E-DBDE5F715A2B}" srcOrd="0" destOrd="1" presId="urn:microsoft.com/office/officeart/2005/8/layout/vList2"/>
    <dgm:cxn modelId="{B32C4645-6755-4B74-9C44-291B5F424D1D}" type="presOf" srcId="{3352EDC9-6CE0-40E9-B126-7950D7035AD3}" destId="{D884E5C6-1D8C-451B-9DAA-30022C7B6BC9}" srcOrd="0" destOrd="0" presId="urn:microsoft.com/office/officeart/2005/8/layout/vList2"/>
    <dgm:cxn modelId="{FA1ABE07-9631-4F97-9FB3-0C2C901655F5}" srcId="{488F0677-4EDA-47EA-B25C-DB707EA858E6}" destId="{788CF47B-D1B5-4A60-A7ED-F62B9E1C660D}" srcOrd="1" destOrd="0" parTransId="{EF6F5F9C-B9C8-4BD0-A593-E63C5F0C5C4D}" sibTransId="{F1AB93E9-A390-4DC1-A4C8-8A280BB31431}"/>
    <dgm:cxn modelId="{3F43FD15-D1ED-4C35-85D0-FEAC211301BE}" type="presOf" srcId="{8CB62F8E-5A70-4193-83B8-30CA380B2356}" destId="{93A79B76-D098-4B35-84D4-EE59A86FDFFA}" srcOrd="0" destOrd="2" presId="urn:microsoft.com/office/officeart/2005/8/layout/vList2"/>
    <dgm:cxn modelId="{A031E608-3AC2-4490-876B-3B6ACB141857}" type="presOf" srcId="{AFB8AC52-38EA-431C-8644-315DCB0475E8}" destId="{F5ECD41E-E74E-40B7-BB4E-DBDE5F715A2B}" srcOrd="0" destOrd="4" presId="urn:microsoft.com/office/officeart/2005/8/layout/vList2"/>
    <dgm:cxn modelId="{593780A0-349F-4035-A05A-5B6A13013ABD}" type="presOf" srcId="{FFBF405C-36E5-4B0F-B4EE-0DF8137DC74A}" destId="{F5ECD41E-E74E-40B7-BB4E-DBDE5F715A2B}" srcOrd="0" destOrd="0" presId="urn:microsoft.com/office/officeart/2005/8/layout/vList2"/>
    <dgm:cxn modelId="{D6224635-7C2F-4D8C-924C-AB76671DB236}" type="presOf" srcId="{EECF0E05-2FCA-4CF5-92B2-D919BE39F4F0}" destId="{51BB32D6-B193-409D-9FB8-BE184050CC69}" srcOrd="0" destOrd="0" presId="urn:microsoft.com/office/officeart/2005/8/layout/vList2"/>
    <dgm:cxn modelId="{D0DD48A6-9BDF-4A0A-BAEF-5968CC7C4BFC}" srcId="{811573B7-C618-4FF7-BDE5-EEA8E6166A78}" destId="{3352EDC9-6CE0-40E9-B126-7950D7035AD3}" srcOrd="0" destOrd="0" parTransId="{70480347-C478-42A0-9394-07AEDABD7A26}" sibTransId="{8F7918D7-2F3F-4B8B-8B26-597571D7D6E8}"/>
    <dgm:cxn modelId="{DFFA7B10-07B6-4227-8AE8-377D2F48C7CC}" type="presOf" srcId="{00554AF5-9889-4F23-B152-0B0BBEB6FDF9}" destId="{93A79B76-D098-4B35-84D4-EE59A86FDFFA}" srcOrd="0" destOrd="3" presId="urn:microsoft.com/office/officeart/2005/8/layout/vList2"/>
    <dgm:cxn modelId="{8C12D59F-13FF-40FA-B756-982A39A4316A}" srcId="{FFBF405C-36E5-4B0F-B4EE-0DF8137DC74A}" destId="{3A1B9049-2F83-4023-A847-87D46DB88D2E}" srcOrd="1" destOrd="0" parTransId="{2FD2C08E-586B-43E3-BCCE-FED02FAAB5B6}" sibTransId="{4FA80974-B999-4C04-95AC-A4E1BCA8B54E}"/>
    <dgm:cxn modelId="{51320EED-C3A9-4B1B-BE98-00DC5217888F}" srcId="{EECF0E05-2FCA-4CF5-92B2-D919BE39F4F0}" destId="{FFBF405C-36E5-4B0F-B4EE-0DF8137DC74A}" srcOrd="0" destOrd="0" parTransId="{E3945AAE-7CC9-4948-AE18-7196F7FE3279}" sibTransId="{7C9E05B4-7D94-4ED5-9286-26A5C5DB7A8B}"/>
    <dgm:cxn modelId="{269BF266-5FCE-4197-ACEA-DFDAB98A30AC}" type="presOf" srcId="{94B05585-A389-4F26-8042-8D5403D1C77B}" destId="{F5ECD41E-E74E-40B7-BB4E-DBDE5F715A2B}" srcOrd="0" destOrd="3" presId="urn:microsoft.com/office/officeart/2005/8/layout/vList2"/>
    <dgm:cxn modelId="{3139CFD4-0F23-4553-9338-70F376CAFA2E}" type="presOf" srcId="{A5BD4506-C02F-47AB-BFF6-4FC258DA48A9}" destId="{93A79B76-D098-4B35-84D4-EE59A86FDFFA}" srcOrd="0" destOrd="0" presId="urn:microsoft.com/office/officeart/2005/8/layout/vList2"/>
    <dgm:cxn modelId="{ED6D4C80-814F-440D-925D-DD4089F71EBD}" srcId="{811573B7-C618-4FF7-BDE5-EEA8E6166A78}" destId="{488F0677-4EDA-47EA-B25C-DB707EA858E6}" srcOrd="2" destOrd="0" parTransId="{34EE4E62-B147-4AA3-80D8-9BB55B32F00D}" sibTransId="{A2512D99-FF70-485C-BBC0-42BD16E08F9F}"/>
    <dgm:cxn modelId="{334D712F-902F-4509-9862-651E162B9F4E}" type="presOf" srcId="{811573B7-C618-4FF7-BDE5-EEA8E6166A78}" destId="{FCB5CD32-EC41-42A9-8A2F-50BC6D1BFF12}" srcOrd="0" destOrd="0" presId="urn:microsoft.com/office/officeart/2005/8/layout/vList2"/>
    <dgm:cxn modelId="{F6C99196-D53E-44BE-BD62-EE3014041C31}" type="presOf" srcId="{788CF47B-D1B5-4A60-A7ED-F62B9E1C660D}" destId="{93A79B76-D098-4B35-84D4-EE59A86FDFFA}" srcOrd="0" destOrd="1" presId="urn:microsoft.com/office/officeart/2005/8/layout/vList2"/>
    <dgm:cxn modelId="{15A94D13-C64B-45C9-B547-C1F7A8412B60}" srcId="{FFBF405C-36E5-4B0F-B4EE-0DF8137DC74A}" destId="{AFB8AC52-38EA-431C-8644-315DCB0475E8}" srcOrd="3" destOrd="0" parTransId="{19C27657-793C-4D26-A76B-1008E3DF1113}" sibTransId="{AB48CF92-CF77-475A-91B5-58A879D0A94D}"/>
    <dgm:cxn modelId="{4D3B1949-06F4-4CB6-BEBF-FC96D050696A}" srcId="{FFBF405C-36E5-4B0F-B4EE-0DF8137DC74A}" destId="{94B05585-A389-4F26-8042-8D5403D1C77B}" srcOrd="2" destOrd="0" parTransId="{6719B1F6-F6A1-4243-B8C9-477FFED939FB}" sibTransId="{FF9AD1BC-BC55-4016-B1A0-470763BB46FF}"/>
    <dgm:cxn modelId="{425B23B2-878F-4D93-9C65-9326E1F7AF2D}" srcId="{3352EDC9-6CE0-40E9-B126-7950D7035AD3}" destId="{03BAA276-1D77-4B05-B81C-C87B06488D72}" srcOrd="0" destOrd="0" parTransId="{CE48FE74-676A-4295-BE9D-E7D585DA7F80}" sibTransId="{738E7D71-495C-42BD-AB24-9C639BFBA901}"/>
    <dgm:cxn modelId="{60660DA0-1E74-47B7-AD8E-1C10031A41FB}" srcId="{488F0677-4EDA-47EA-B25C-DB707EA858E6}" destId="{00554AF5-9889-4F23-B152-0B0BBEB6FDF9}" srcOrd="3" destOrd="0" parTransId="{F225861A-5676-4AAB-8F49-01F0BD2DED76}" sibTransId="{47AA714E-832D-420B-9CFE-7B65D362C9F4}"/>
    <dgm:cxn modelId="{D4564492-25A4-4C32-ACE0-824001CA18C6}" type="presOf" srcId="{488F0677-4EDA-47EA-B25C-DB707EA858E6}" destId="{BDD20799-D943-406F-BC65-AAA6F20E274F}" srcOrd="0" destOrd="0" presId="urn:microsoft.com/office/officeart/2005/8/layout/vList2"/>
    <dgm:cxn modelId="{F69992DD-DDC2-4FDE-BFAD-4FBC153C984D}" srcId="{811573B7-C618-4FF7-BDE5-EEA8E6166A78}" destId="{EECF0E05-2FCA-4CF5-92B2-D919BE39F4F0}" srcOrd="1" destOrd="0" parTransId="{3DB473DE-8DCB-42B4-80FE-160E02B2943F}" sibTransId="{15561F57-1AA8-4AF0-806D-76E50FBDDBEB}"/>
    <dgm:cxn modelId="{59E36784-DCDE-45E3-9285-BD18482892C5}" srcId="{488F0677-4EDA-47EA-B25C-DB707EA858E6}" destId="{DB5B606F-E7FF-4C2F-B58E-98B162FCB12F}" srcOrd="4" destOrd="0" parTransId="{BF59122B-720B-4454-A422-D743E1EEA632}" sibTransId="{B2294C30-98D3-45BD-8D07-36D2432720BC}"/>
    <dgm:cxn modelId="{858028F0-A054-4999-ACF9-17F93F7C3FAB}" type="presOf" srcId="{3A1B9049-2F83-4023-A847-87D46DB88D2E}" destId="{F5ECD41E-E74E-40B7-BB4E-DBDE5F715A2B}" srcOrd="0" destOrd="2" presId="urn:microsoft.com/office/officeart/2005/8/layout/vList2"/>
    <dgm:cxn modelId="{DF6410CF-DD72-4E3E-8A75-1A627DD51F0B}" srcId="{FFBF405C-36E5-4B0F-B4EE-0DF8137DC74A}" destId="{B9D2D135-4573-412F-8532-5371500AB799}" srcOrd="0" destOrd="0" parTransId="{60A28019-B45F-4919-9517-4ECDCFF63EE7}" sibTransId="{EFF17E5B-28EF-4C3D-8295-C5C9A2A22E0D}"/>
    <dgm:cxn modelId="{79B95C61-CB24-4611-B293-BD1FC1E5C926}" type="presParOf" srcId="{FCB5CD32-EC41-42A9-8A2F-50BC6D1BFF12}" destId="{D884E5C6-1D8C-451B-9DAA-30022C7B6BC9}" srcOrd="0" destOrd="0" presId="urn:microsoft.com/office/officeart/2005/8/layout/vList2"/>
    <dgm:cxn modelId="{FA3137B5-1A1A-425A-94F7-C757D3BAF8CF}" type="presParOf" srcId="{FCB5CD32-EC41-42A9-8A2F-50BC6D1BFF12}" destId="{E6B0F2CB-4D58-47E3-8C55-6EF307BB7232}" srcOrd="1" destOrd="0" presId="urn:microsoft.com/office/officeart/2005/8/layout/vList2"/>
    <dgm:cxn modelId="{B9E61E23-EE8D-471E-80AE-851274325BEA}" type="presParOf" srcId="{FCB5CD32-EC41-42A9-8A2F-50BC6D1BFF12}" destId="{51BB32D6-B193-409D-9FB8-BE184050CC69}" srcOrd="2" destOrd="0" presId="urn:microsoft.com/office/officeart/2005/8/layout/vList2"/>
    <dgm:cxn modelId="{03C21952-6070-42A2-A1B2-DA867FBD5B35}" type="presParOf" srcId="{FCB5CD32-EC41-42A9-8A2F-50BC6D1BFF12}" destId="{F5ECD41E-E74E-40B7-BB4E-DBDE5F715A2B}" srcOrd="3" destOrd="0" presId="urn:microsoft.com/office/officeart/2005/8/layout/vList2"/>
    <dgm:cxn modelId="{329C7157-21DA-45E2-9D22-E357134A952A}" type="presParOf" srcId="{FCB5CD32-EC41-42A9-8A2F-50BC6D1BFF12}" destId="{BDD20799-D943-406F-BC65-AAA6F20E274F}" srcOrd="4" destOrd="0" presId="urn:microsoft.com/office/officeart/2005/8/layout/vList2"/>
    <dgm:cxn modelId="{B02C7E4C-01AB-4E17-B441-CA4CE670EBC1}" type="presParOf" srcId="{FCB5CD32-EC41-42A9-8A2F-50BC6D1BFF12}" destId="{93A79B76-D098-4B35-84D4-EE59A86FDFF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AFB72F6-1065-48EE-8D8C-E7C6501AE801}"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ru-RU"/>
        </a:p>
      </dgm:t>
    </dgm:pt>
    <dgm:pt modelId="{4AB67D86-5C28-4BC7-ABFE-9C2F1CEFF5C0}">
      <dgm:prSet phldrT="[Текст]" custT="1"/>
      <dgm:spPr>
        <a:ln>
          <a:solidFill>
            <a:schemeClr val="tx1">
              <a:alpha val="90000"/>
            </a:schemeClr>
          </a:solidFill>
        </a:ln>
      </dgm:spPr>
      <dgm:t>
        <a:bodyPr/>
        <a:lstStyle/>
        <a:p>
          <a:r>
            <a:rPr lang="en-US" sz="1400" dirty="0" smtClean="0"/>
            <a:t>Trade </a:t>
          </a:r>
          <a:r>
            <a:rPr lang="az-Latn-AZ" sz="1400" dirty="0" smtClean="0"/>
            <a:t>32</a:t>
          </a:r>
          <a:r>
            <a:rPr lang="en-US" sz="1400" dirty="0" smtClean="0"/>
            <a:t>.</a:t>
          </a:r>
          <a:r>
            <a:rPr lang="az-Latn-AZ" sz="1400" dirty="0" smtClean="0"/>
            <a:t>7%</a:t>
          </a:r>
          <a:endParaRPr lang="ru-RU" sz="1400" dirty="0"/>
        </a:p>
      </dgm:t>
    </dgm:pt>
    <dgm:pt modelId="{F96FCBEC-602E-4912-8DA2-65574049D484}" type="parTrans" cxnId="{30EF1144-45AD-420B-8FBC-BBF585CDD196}">
      <dgm:prSet/>
      <dgm:spPr/>
      <dgm:t>
        <a:bodyPr/>
        <a:lstStyle/>
        <a:p>
          <a:endParaRPr lang="ru-RU"/>
        </a:p>
      </dgm:t>
    </dgm:pt>
    <dgm:pt modelId="{731E502A-BA92-4592-8E48-567FD7D9E5BB}" type="sibTrans" cxnId="{30EF1144-45AD-420B-8FBC-BBF585CDD196}">
      <dgm:prSet/>
      <dgm:spPr/>
      <dgm:t>
        <a:bodyPr/>
        <a:lstStyle/>
        <a:p>
          <a:endParaRPr lang="ru-RU"/>
        </a:p>
      </dgm:t>
    </dgm:pt>
    <dgm:pt modelId="{58269A84-AF18-492A-8B14-D88AC61A5EE8}">
      <dgm:prSet phldrT="[Текст]" custT="1"/>
      <dgm:spPr>
        <a:ln>
          <a:solidFill>
            <a:schemeClr val="tx1">
              <a:alpha val="90000"/>
            </a:schemeClr>
          </a:solidFill>
        </a:ln>
      </dgm:spPr>
      <dgm:t>
        <a:bodyPr/>
        <a:lstStyle/>
        <a:p>
          <a:r>
            <a:rPr lang="en-US" sz="1400" dirty="0" smtClean="0"/>
            <a:t>Other services 40,8</a:t>
          </a:r>
          <a:r>
            <a:rPr lang="az-Latn-AZ" sz="1400" dirty="0" smtClean="0"/>
            <a:t>%</a:t>
          </a:r>
          <a:endParaRPr lang="ru-RU" sz="1400" dirty="0"/>
        </a:p>
      </dgm:t>
    </dgm:pt>
    <dgm:pt modelId="{34997553-E042-43F7-ACAA-46C88D0BFD4D}" type="parTrans" cxnId="{8A0A4905-E7EA-4A29-8ED3-A77FE32CB3B9}">
      <dgm:prSet/>
      <dgm:spPr/>
      <dgm:t>
        <a:bodyPr/>
        <a:lstStyle/>
        <a:p>
          <a:endParaRPr lang="ru-RU"/>
        </a:p>
      </dgm:t>
    </dgm:pt>
    <dgm:pt modelId="{1AA74443-01A3-4B2B-89C5-D15B4DEC76FD}" type="sibTrans" cxnId="{8A0A4905-E7EA-4A29-8ED3-A77FE32CB3B9}">
      <dgm:prSet/>
      <dgm:spPr/>
      <dgm:t>
        <a:bodyPr/>
        <a:lstStyle/>
        <a:p>
          <a:endParaRPr lang="ru-RU"/>
        </a:p>
      </dgm:t>
    </dgm:pt>
    <dgm:pt modelId="{DB19B870-5866-46A1-9E9D-AD11211FFF04}">
      <dgm:prSet phldrT="[Текст]" custT="1"/>
      <dgm:spPr>
        <a:ln>
          <a:solidFill>
            <a:schemeClr val="tx1">
              <a:alpha val="90000"/>
            </a:schemeClr>
          </a:solidFill>
        </a:ln>
      </dgm:spPr>
      <dgm:t>
        <a:bodyPr/>
        <a:lstStyle/>
        <a:p>
          <a:r>
            <a:rPr lang="en-US" sz="1400" dirty="0" smtClean="0"/>
            <a:t>Construction </a:t>
          </a:r>
          <a:r>
            <a:rPr lang="az-Latn-AZ" sz="1400" dirty="0" smtClean="0"/>
            <a:t>1</a:t>
          </a:r>
          <a:r>
            <a:rPr lang="en-US" sz="1400" dirty="0" smtClean="0"/>
            <a:t>2.9</a:t>
          </a:r>
          <a:r>
            <a:rPr lang="az-Latn-AZ" sz="1400" dirty="0" smtClean="0"/>
            <a:t>%</a:t>
          </a:r>
          <a:endParaRPr lang="ru-RU" sz="1400" dirty="0"/>
        </a:p>
      </dgm:t>
    </dgm:pt>
    <dgm:pt modelId="{E56125B6-EA43-4D4E-8758-F06AC11BE410}" type="parTrans" cxnId="{F7E4D9AB-65FA-48E6-BE76-E3AAE25EC07B}">
      <dgm:prSet/>
      <dgm:spPr/>
      <dgm:t>
        <a:bodyPr/>
        <a:lstStyle/>
        <a:p>
          <a:endParaRPr lang="ru-RU"/>
        </a:p>
      </dgm:t>
    </dgm:pt>
    <dgm:pt modelId="{CBE2724C-7F0F-40C6-B8F4-C7944CBC7A51}" type="sibTrans" cxnId="{F7E4D9AB-65FA-48E6-BE76-E3AAE25EC07B}">
      <dgm:prSet/>
      <dgm:spPr/>
      <dgm:t>
        <a:bodyPr/>
        <a:lstStyle/>
        <a:p>
          <a:endParaRPr lang="ru-RU"/>
        </a:p>
      </dgm:t>
    </dgm:pt>
    <dgm:pt modelId="{15D65474-5DAB-45A2-A094-57F1209ACC16}">
      <dgm:prSet phldrT="[Текст]" custT="1"/>
      <dgm:spPr>
        <a:ln>
          <a:solidFill>
            <a:schemeClr val="tx1">
              <a:alpha val="90000"/>
            </a:schemeClr>
          </a:solidFill>
        </a:ln>
      </dgm:spPr>
      <dgm:t>
        <a:bodyPr/>
        <a:lstStyle/>
        <a:p>
          <a:r>
            <a:rPr lang="en-US" sz="1400" dirty="0" smtClean="0"/>
            <a:t>Industry  13.6</a:t>
          </a:r>
          <a:r>
            <a:rPr lang="az-Latn-AZ" sz="1400" dirty="0" smtClean="0"/>
            <a:t>%</a:t>
          </a:r>
          <a:endParaRPr lang="ru-RU" sz="1400" dirty="0"/>
        </a:p>
      </dgm:t>
    </dgm:pt>
    <dgm:pt modelId="{1DDE071C-9363-4685-B320-D704C0A28F49}" type="parTrans" cxnId="{91CA448A-6211-47C7-9F65-E29716A5FC47}">
      <dgm:prSet/>
      <dgm:spPr/>
      <dgm:t>
        <a:bodyPr/>
        <a:lstStyle/>
        <a:p>
          <a:endParaRPr lang="ru-RU"/>
        </a:p>
      </dgm:t>
    </dgm:pt>
    <dgm:pt modelId="{64F20A59-F947-4FC7-9482-03E4358B3582}" type="sibTrans" cxnId="{91CA448A-6211-47C7-9F65-E29716A5FC47}">
      <dgm:prSet/>
      <dgm:spPr/>
      <dgm:t>
        <a:bodyPr/>
        <a:lstStyle/>
        <a:p>
          <a:endParaRPr lang="ru-RU"/>
        </a:p>
      </dgm:t>
    </dgm:pt>
    <dgm:pt modelId="{FC09922A-17F2-4419-9A16-0BE21D05DD41}">
      <dgm:prSet phldrT="[Текст]" custT="1"/>
      <dgm:spPr>
        <a:solidFill>
          <a:srgbClr val="937928"/>
        </a:solidFill>
        <a:ln>
          <a:solidFill>
            <a:schemeClr val="tx1"/>
          </a:solidFill>
        </a:ln>
      </dgm:spPr>
      <dgm:t>
        <a:bodyPr/>
        <a:lstStyle/>
        <a:p>
          <a:r>
            <a:rPr lang="en-US" sz="1800" dirty="0" smtClean="0"/>
            <a:t>SMBs</a:t>
          </a:r>
          <a:endParaRPr lang="ru-RU" sz="3200" dirty="0"/>
        </a:p>
      </dgm:t>
    </dgm:pt>
    <dgm:pt modelId="{F9620693-1A5D-43BA-AF38-EE9EE498F22C}" type="sibTrans" cxnId="{56DB0AE5-9407-4E5B-9FE5-21EF81DBB78D}">
      <dgm:prSet/>
      <dgm:spPr/>
      <dgm:t>
        <a:bodyPr/>
        <a:lstStyle/>
        <a:p>
          <a:endParaRPr lang="ru-RU"/>
        </a:p>
      </dgm:t>
    </dgm:pt>
    <dgm:pt modelId="{906633BF-F890-495B-9E8C-7379A290CCA7}" type="parTrans" cxnId="{56DB0AE5-9407-4E5B-9FE5-21EF81DBB78D}">
      <dgm:prSet/>
      <dgm:spPr/>
      <dgm:t>
        <a:bodyPr/>
        <a:lstStyle/>
        <a:p>
          <a:endParaRPr lang="ru-RU"/>
        </a:p>
      </dgm:t>
    </dgm:pt>
    <dgm:pt modelId="{9F5B3D92-CEA3-454F-8E81-84D8234527B1}" type="pres">
      <dgm:prSet presAssocID="{5AFB72F6-1065-48EE-8D8C-E7C6501AE801}" presName="Name0" presStyleCnt="0">
        <dgm:presLayoutVars>
          <dgm:dir/>
          <dgm:animLvl val="lvl"/>
          <dgm:resizeHandles val="exact"/>
        </dgm:presLayoutVars>
      </dgm:prSet>
      <dgm:spPr/>
      <dgm:t>
        <a:bodyPr/>
        <a:lstStyle/>
        <a:p>
          <a:endParaRPr lang="en-US"/>
        </a:p>
      </dgm:t>
    </dgm:pt>
    <dgm:pt modelId="{6796FDE0-EE71-43C4-BFEE-D90D556512BA}" type="pres">
      <dgm:prSet presAssocID="{FC09922A-17F2-4419-9A16-0BE21D05DD41}" presName="composite" presStyleCnt="0"/>
      <dgm:spPr/>
      <dgm:t>
        <a:bodyPr/>
        <a:lstStyle/>
        <a:p>
          <a:endParaRPr lang="en-US"/>
        </a:p>
      </dgm:t>
    </dgm:pt>
    <dgm:pt modelId="{02B4915E-FFF4-4154-831D-48474A2BC955}" type="pres">
      <dgm:prSet presAssocID="{FC09922A-17F2-4419-9A16-0BE21D05DD41}" presName="parTx" presStyleLbl="alignNode1" presStyleIdx="0" presStyleCnt="1" custLinFactNeighborX="905" custLinFactNeighborY="11754">
        <dgm:presLayoutVars>
          <dgm:chMax val="0"/>
          <dgm:chPref val="0"/>
          <dgm:bulletEnabled val="1"/>
        </dgm:presLayoutVars>
      </dgm:prSet>
      <dgm:spPr/>
      <dgm:t>
        <a:bodyPr/>
        <a:lstStyle/>
        <a:p>
          <a:endParaRPr lang="en-US"/>
        </a:p>
      </dgm:t>
    </dgm:pt>
    <dgm:pt modelId="{A4071FD8-F832-4DF9-A24F-BD73BC27C8DE}" type="pres">
      <dgm:prSet presAssocID="{FC09922A-17F2-4419-9A16-0BE21D05DD41}" presName="desTx" presStyleLbl="alignAccFollowNode1" presStyleIdx="0" presStyleCnt="1" custLinFactNeighborX="-997" custLinFactNeighborY="-724">
        <dgm:presLayoutVars>
          <dgm:bulletEnabled val="1"/>
        </dgm:presLayoutVars>
      </dgm:prSet>
      <dgm:spPr/>
      <dgm:t>
        <a:bodyPr/>
        <a:lstStyle/>
        <a:p>
          <a:endParaRPr lang="ru-RU"/>
        </a:p>
      </dgm:t>
    </dgm:pt>
  </dgm:ptLst>
  <dgm:cxnLst>
    <dgm:cxn modelId="{4F483171-07CF-4C38-871F-81449DBE44B1}" type="presOf" srcId="{5AFB72F6-1065-48EE-8D8C-E7C6501AE801}" destId="{9F5B3D92-CEA3-454F-8E81-84D8234527B1}" srcOrd="0" destOrd="0" presId="urn:microsoft.com/office/officeart/2005/8/layout/hList1"/>
    <dgm:cxn modelId="{52E78F1C-A449-4EF8-B4D1-AFC672DD3AFE}" type="presOf" srcId="{FC09922A-17F2-4419-9A16-0BE21D05DD41}" destId="{02B4915E-FFF4-4154-831D-48474A2BC955}" srcOrd="0" destOrd="0" presId="urn:microsoft.com/office/officeart/2005/8/layout/hList1"/>
    <dgm:cxn modelId="{9656A6B3-460D-4643-BC50-1EDB8A923589}" type="presOf" srcId="{DB19B870-5866-46A1-9E9D-AD11211FFF04}" destId="{A4071FD8-F832-4DF9-A24F-BD73BC27C8DE}" srcOrd="0" destOrd="2" presId="urn:microsoft.com/office/officeart/2005/8/layout/hList1"/>
    <dgm:cxn modelId="{91CA448A-6211-47C7-9F65-E29716A5FC47}" srcId="{FC09922A-17F2-4419-9A16-0BE21D05DD41}" destId="{15D65474-5DAB-45A2-A094-57F1209ACC16}" srcOrd="3" destOrd="0" parTransId="{1DDE071C-9363-4685-B320-D704C0A28F49}" sibTransId="{64F20A59-F947-4FC7-9482-03E4358B3582}"/>
    <dgm:cxn modelId="{56DB0AE5-9407-4E5B-9FE5-21EF81DBB78D}" srcId="{5AFB72F6-1065-48EE-8D8C-E7C6501AE801}" destId="{FC09922A-17F2-4419-9A16-0BE21D05DD41}" srcOrd="0" destOrd="0" parTransId="{906633BF-F890-495B-9E8C-7379A290CCA7}" sibTransId="{F9620693-1A5D-43BA-AF38-EE9EE498F22C}"/>
    <dgm:cxn modelId="{8A0A4905-E7EA-4A29-8ED3-A77FE32CB3B9}" srcId="{FC09922A-17F2-4419-9A16-0BE21D05DD41}" destId="{58269A84-AF18-492A-8B14-D88AC61A5EE8}" srcOrd="1" destOrd="0" parTransId="{34997553-E042-43F7-ACAA-46C88D0BFD4D}" sibTransId="{1AA74443-01A3-4B2B-89C5-D15B4DEC76FD}"/>
    <dgm:cxn modelId="{F7E4D9AB-65FA-48E6-BE76-E3AAE25EC07B}" srcId="{FC09922A-17F2-4419-9A16-0BE21D05DD41}" destId="{DB19B870-5866-46A1-9E9D-AD11211FFF04}" srcOrd="2" destOrd="0" parTransId="{E56125B6-EA43-4D4E-8758-F06AC11BE410}" sibTransId="{CBE2724C-7F0F-40C6-B8F4-C7944CBC7A51}"/>
    <dgm:cxn modelId="{4220E965-0394-413B-A061-E6C35A0530D7}" type="presOf" srcId="{15D65474-5DAB-45A2-A094-57F1209ACC16}" destId="{A4071FD8-F832-4DF9-A24F-BD73BC27C8DE}" srcOrd="0" destOrd="3" presId="urn:microsoft.com/office/officeart/2005/8/layout/hList1"/>
    <dgm:cxn modelId="{0CCD1F54-BAC2-4F26-A60A-AF21032BB4A0}" type="presOf" srcId="{58269A84-AF18-492A-8B14-D88AC61A5EE8}" destId="{A4071FD8-F832-4DF9-A24F-BD73BC27C8DE}" srcOrd="0" destOrd="1" presId="urn:microsoft.com/office/officeart/2005/8/layout/hList1"/>
    <dgm:cxn modelId="{30EF1144-45AD-420B-8FBC-BBF585CDD196}" srcId="{FC09922A-17F2-4419-9A16-0BE21D05DD41}" destId="{4AB67D86-5C28-4BC7-ABFE-9C2F1CEFF5C0}" srcOrd="0" destOrd="0" parTransId="{F96FCBEC-602E-4912-8DA2-65574049D484}" sibTransId="{731E502A-BA92-4592-8E48-567FD7D9E5BB}"/>
    <dgm:cxn modelId="{54371B3B-E66C-4A93-B83E-BDDEF70BF395}" type="presOf" srcId="{4AB67D86-5C28-4BC7-ABFE-9C2F1CEFF5C0}" destId="{A4071FD8-F832-4DF9-A24F-BD73BC27C8DE}" srcOrd="0" destOrd="0" presId="urn:microsoft.com/office/officeart/2005/8/layout/hList1"/>
    <dgm:cxn modelId="{99D60B07-B716-4C81-87CD-0942036E68B0}" type="presParOf" srcId="{9F5B3D92-CEA3-454F-8E81-84D8234527B1}" destId="{6796FDE0-EE71-43C4-BFEE-D90D556512BA}" srcOrd="0" destOrd="0" presId="urn:microsoft.com/office/officeart/2005/8/layout/hList1"/>
    <dgm:cxn modelId="{B23F243A-596D-4366-AC59-F7EE2F712D1E}" type="presParOf" srcId="{6796FDE0-EE71-43C4-BFEE-D90D556512BA}" destId="{02B4915E-FFF4-4154-831D-48474A2BC955}" srcOrd="0" destOrd="0" presId="urn:microsoft.com/office/officeart/2005/8/layout/hList1"/>
    <dgm:cxn modelId="{9DB90A21-457B-4B5D-96BC-D7F4FB19B32F}" type="presParOf" srcId="{6796FDE0-EE71-43C4-BFEE-D90D556512BA}" destId="{A4071FD8-F832-4DF9-A24F-BD73BC27C8D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01E502-559D-4644-A8E1-CE5C2EF113AF}" type="doc">
      <dgm:prSet loTypeId="urn:microsoft.com/office/officeart/2005/8/layout/chart3" loCatId="cycle" qsTypeId="urn:microsoft.com/office/officeart/2005/8/quickstyle/simple5" qsCatId="simple" csTypeId="urn:microsoft.com/office/officeart/2005/8/colors/colorful1" csCatId="colorful" phldr="1"/>
      <dgm:spPr/>
    </dgm:pt>
    <dgm:pt modelId="{9D5C3BA1-E653-41C7-A6FA-654EF3D2D41E}">
      <dgm:prSet phldrT="[Текст]"/>
      <dgm:spPr>
        <a:solidFill>
          <a:srgbClr val="937928"/>
        </a:solidFill>
        <a:ln>
          <a:solidFill>
            <a:schemeClr val="tx1"/>
          </a:solidFill>
        </a:ln>
      </dgm:spPr>
      <dgm:t>
        <a:bodyPr/>
        <a:lstStyle/>
        <a:p>
          <a:r>
            <a:rPr lang="en-US" u="none" strike="noStrike" dirty="0" smtClean="0">
              <a:effectLst/>
            </a:rPr>
            <a:t>Small</a:t>
          </a:r>
          <a:r>
            <a:rPr lang="az-Latn-AZ" u="none" strike="noStrike" dirty="0" smtClean="0">
              <a:effectLst/>
            </a:rPr>
            <a:t/>
          </a:r>
          <a:br>
            <a:rPr lang="az-Latn-AZ" u="none" strike="noStrike" dirty="0" smtClean="0">
              <a:effectLst/>
            </a:rPr>
          </a:br>
          <a:r>
            <a:rPr lang="en-US" u="none" strike="noStrike" dirty="0" smtClean="0">
              <a:effectLst/>
            </a:rPr>
            <a:t>8 298</a:t>
          </a:r>
          <a:r>
            <a:rPr lang="az-Latn-AZ" u="none" strike="noStrike" dirty="0" smtClean="0">
              <a:effectLst/>
            </a:rPr>
            <a:t/>
          </a:r>
          <a:br>
            <a:rPr lang="az-Latn-AZ" u="none" strike="noStrike" dirty="0" smtClean="0">
              <a:effectLst/>
            </a:rPr>
          </a:br>
          <a:r>
            <a:rPr lang="az-Latn-AZ" u="none" strike="noStrike" dirty="0" smtClean="0">
              <a:effectLst/>
            </a:rPr>
            <a:t>4</a:t>
          </a:r>
          <a:r>
            <a:rPr lang="en-US" u="none" strike="noStrike" dirty="0" smtClean="0">
              <a:effectLst/>
            </a:rPr>
            <a:t>.6</a:t>
          </a:r>
          <a:r>
            <a:rPr lang="az-Latn-AZ" u="none" strike="noStrike" dirty="0" smtClean="0">
              <a:effectLst/>
            </a:rPr>
            <a:t>%</a:t>
          </a:r>
          <a:endParaRPr lang="ru-RU" dirty="0"/>
        </a:p>
      </dgm:t>
    </dgm:pt>
    <dgm:pt modelId="{8BC639C2-CAC4-488E-98D2-4CC4C5628048}" type="parTrans" cxnId="{A5558D69-394C-4D36-9895-C4908D3BA80D}">
      <dgm:prSet/>
      <dgm:spPr/>
      <dgm:t>
        <a:bodyPr/>
        <a:lstStyle/>
        <a:p>
          <a:endParaRPr lang="ru-RU"/>
        </a:p>
      </dgm:t>
    </dgm:pt>
    <dgm:pt modelId="{814E2B79-DF05-4DC8-B766-D5D78E2444F6}" type="sibTrans" cxnId="{A5558D69-394C-4D36-9895-C4908D3BA80D}">
      <dgm:prSet/>
      <dgm:spPr/>
      <dgm:t>
        <a:bodyPr/>
        <a:lstStyle/>
        <a:p>
          <a:endParaRPr lang="ru-RU"/>
        </a:p>
      </dgm:t>
    </dgm:pt>
    <dgm:pt modelId="{7191F3DB-BE88-4DBC-9F94-181A9957ACFB}">
      <dgm:prSet phldrT="[Текст]"/>
      <dgm:spPr>
        <a:solidFill>
          <a:srgbClr val="937928"/>
        </a:solidFill>
        <a:ln>
          <a:solidFill>
            <a:schemeClr val="tx1"/>
          </a:solidFill>
        </a:ln>
      </dgm:spPr>
      <dgm:t>
        <a:bodyPr/>
        <a:lstStyle/>
        <a:p>
          <a:r>
            <a:rPr lang="en-US" u="none" strike="noStrike" dirty="0" smtClean="0">
              <a:effectLst/>
            </a:rPr>
            <a:t>Medium  </a:t>
          </a:r>
          <a:r>
            <a:rPr lang="az-Latn-AZ" u="none" strike="noStrike" dirty="0" smtClean="0">
              <a:effectLst/>
            </a:rPr>
            <a:t/>
          </a:r>
          <a:br>
            <a:rPr lang="az-Latn-AZ" u="none" strike="noStrike" dirty="0" smtClean="0">
              <a:effectLst/>
            </a:rPr>
          </a:br>
          <a:r>
            <a:rPr lang="en-US" u="none" strike="noStrike" dirty="0" smtClean="0">
              <a:effectLst/>
            </a:rPr>
            <a:t>3 107</a:t>
          </a:r>
          <a:r>
            <a:rPr lang="az-Latn-AZ" u="none" strike="noStrike" dirty="0" smtClean="0">
              <a:effectLst/>
            </a:rPr>
            <a:t/>
          </a:r>
          <a:br>
            <a:rPr lang="az-Latn-AZ" u="none" strike="noStrike" dirty="0" smtClean="0">
              <a:effectLst/>
            </a:rPr>
          </a:br>
          <a:r>
            <a:rPr lang="az-Latn-AZ" u="none" strike="noStrike" dirty="0" smtClean="0">
              <a:effectLst/>
            </a:rPr>
            <a:t>1</a:t>
          </a:r>
          <a:r>
            <a:rPr lang="en-US" u="none" strike="noStrike" dirty="0" smtClean="0">
              <a:effectLst/>
            </a:rPr>
            <a:t>.7</a:t>
          </a:r>
          <a:r>
            <a:rPr lang="az-Latn-AZ" u="none" strike="noStrike" dirty="0" smtClean="0">
              <a:effectLst/>
            </a:rPr>
            <a:t>%</a:t>
          </a:r>
          <a:endParaRPr lang="ru-RU" dirty="0"/>
        </a:p>
      </dgm:t>
    </dgm:pt>
    <dgm:pt modelId="{7AB94E34-35B0-4BBF-BB95-1427894E31DA}" type="parTrans" cxnId="{63776EBC-D435-4662-8BD7-7D08079731E4}">
      <dgm:prSet/>
      <dgm:spPr/>
      <dgm:t>
        <a:bodyPr/>
        <a:lstStyle/>
        <a:p>
          <a:endParaRPr lang="ru-RU"/>
        </a:p>
      </dgm:t>
    </dgm:pt>
    <dgm:pt modelId="{CFAAEB96-023B-4FF3-82DA-56562464660D}" type="sibTrans" cxnId="{63776EBC-D435-4662-8BD7-7D08079731E4}">
      <dgm:prSet/>
      <dgm:spPr/>
      <dgm:t>
        <a:bodyPr/>
        <a:lstStyle/>
        <a:p>
          <a:endParaRPr lang="ru-RU"/>
        </a:p>
      </dgm:t>
    </dgm:pt>
    <dgm:pt modelId="{2D42C72D-2634-4630-B8F3-5CA73160A58F}">
      <dgm:prSet phldrT="[Текст]"/>
      <dgm:spPr>
        <a:solidFill>
          <a:srgbClr val="937928"/>
        </a:solidFill>
        <a:ln>
          <a:solidFill>
            <a:schemeClr val="tx1"/>
          </a:solidFill>
        </a:ln>
      </dgm:spPr>
      <dgm:t>
        <a:bodyPr/>
        <a:lstStyle/>
        <a:p>
          <a:r>
            <a:rPr lang="az-Latn-AZ" u="none" strike="noStrike" dirty="0" smtClean="0">
              <a:effectLst/>
            </a:rPr>
            <a:t>Mi</a:t>
          </a:r>
          <a:r>
            <a:rPr lang="en-US" u="none" strike="noStrike" dirty="0" smtClean="0">
              <a:effectLst/>
            </a:rPr>
            <a:t>c</a:t>
          </a:r>
          <a:r>
            <a:rPr lang="az-Latn-AZ" u="none" strike="noStrike" dirty="0" smtClean="0">
              <a:effectLst/>
            </a:rPr>
            <a:t>ro</a:t>
          </a:r>
          <a:br>
            <a:rPr lang="az-Latn-AZ" u="none" strike="noStrike" dirty="0" smtClean="0">
              <a:effectLst/>
            </a:rPr>
          </a:br>
          <a:r>
            <a:rPr lang="ru-RU" u="none" strike="noStrike" dirty="0" smtClean="0">
              <a:effectLst/>
            </a:rPr>
            <a:t>1</a:t>
          </a:r>
          <a:r>
            <a:rPr lang="en-US" u="none" strike="noStrike" dirty="0" smtClean="0">
              <a:effectLst/>
            </a:rPr>
            <a:t>49 048</a:t>
          </a:r>
          <a:r>
            <a:rPr lang="az-Latn-AZ" u="none" strike="noStrike" dirty="0" smtClean="0">
              <a:effectLst/>
            </a:rPr>
            <a:t/>
          </a:r>
          <a:br>
            <a:rPr lang="az-Latn-AZ" u="none" strike="noStrike" dirty="0" smtClean="0">
              <a:effectLst/>
            </a:rPr>
          </a:br>
          <a:r>
            <a:rPr lang="en-US" u="none" strike="noStrike" dirty="0" smtClean="0">
              <a:effectLst/>
            </a:rPr>
            <a:t>83,4</a:t>
          </a:r>
          <a:r>
            <a:rPr lang="az-Latn-AZ" u="none" strike="noStrike" dirty="0" smtClean="0">
              <a:effectLst/>
            </a:rPr>
            <a:t>%</a:t>
          </a:r>
          <a:endParaRPr lang="ru-RU" dirty="0"/>
        </a:p>
      </dgm:t>
    </dgm:pt>
    <dgm:pt modelId="{E5D9E39D-FA90-4A33-9C66-0D3806578306}" type="parTrans" cxnId="{90FF50DF-9E63-4339-B69A-15F2364B91AD}">
      <dgm:prSet/>
      <dgm:spPr/>
      <dgm:t>
        <a:bodyPr/>
        <a:lstStyle/>
        <a:p>
          <a:endParaRPr lang="ru-RU"/>
        </a:p>
      </dgm:t>
    </dgm:pt>
    <dgm:pt modelId="{725E7070-5B34-4DEA-A9FF-FF77FC216EC8}" type="sibTrans" cxnId="{90FF50DF-9E63-4339-B69A-15F2364B91AD}">
      <dgm:prSet/>
      <dgm:spPr/>
      <dgm:t>
        <a:bodyPr/>
        <a:lstStyle/>
        <a:p>
          <a:endParaRPr lang="ru-RU"/>
        </a:p>
      </dgm:t>
    </dgm:pt>
    <dgm:pt modelId="{F0DD4145-C43B-4C9C-9C2C-BFBA2F754F97}">
      <dgm:prSet/>
      <dgm:spPr>
        <a:solidFill>
          <a:srgbClr val="937928"/>
        </a:solidFill>
        <a:ln>
          <a:solidFill>
            <a:schemeClr val="tx1"/>
          </a:solidFill>
        </a:ln>
      </dgm:spPr>
      <dgm:t>
        <a:bodyPr/>
        <a:lstStyle/>
        <a:p>
          <a:r>
            <a:rPr lang="en-US" u="none" strike="noStrike" dirty="0" smtClean="0">
              <a:effectLst/>
            </a:rPr>
            <a:t>  Men: 73,5%</a:t>
          </a:r>
        </a:p>
        <a:p>
          <a:r>
            <a:rPr lang="en-US" u="none" strike="noStrike" dirty="0" smtClean="0">
              <a:effectLst/>
            </a:rPr>
            <a:t>Women: 26,5%</a:t>
          </a:r>
          <a:endParaRPr lang="ru-RU" dirty="0"/>
        </a:p>
      </dgm:t>
    </dgm:pt>
    <dgm:pt modelId="{0A5C6F27-7D7C-4370-BC0A-22F42A703F74}" type="parTrans" cxnId="{3C4F8AFF-EB47-42F0-8666-D92955DE908D}">
      <dgm:prSet/>
      <dgm:spPr/>
      <dgm:t>
        <a:bodyPr/>
        <a:lstStyle/>
        <a:p>
          <a:endParaRPr lang="ru-RU"/>
        </a:p>
      </dgm:t>
    </dgm:pt>
    <dgm:pt modelId="{E2DAB348-3263-4D84-B86B-50C810DEAF8C}" type="sibTrans" cxnId="{3C4F8AFF-EB47-42F0-8666-D92955DE908D}">
      <dgm:prSet/>
      <dgm:spPr/>
      <dgm:t>
        <a:bodyPr/>
        <a:lstStyle/>
        <a:p>
          <a:endParaRPr lang="ru-RU"/>
        </a:p>
      </dgm:t>
    </dgm:pt>
    <dgm:pt modelId="{6DA554E9-4C72-4092-BC6A-BA6FA9C3B29F}" type="pres">
      <dgm:prSet presAssocID="{8D01E502-559D-4644-A8E1-CE5C2EF113AF}" presName="compositeShape" presStyleCnt="0">
        <dgm:presLayoutVars>
          <dgm:chMax val="7"/>
          <dgm:dir/>
          <dgm:resizeHandles val="exact"/>
        </dgm:presLayoutVars>
      </dgm:prSet>
      <dgm:spPr/>
    </dgm:pt>
    <dgm:pt modelId="{1271D370-B5DE-493D-B811-3956367DB9D4}" type="pres">
      <dgm:prSet presAssocID="{8D01E502-559D-4644-A8E1-CE5C2EF113AF}" presName="wedge1" presStyleLbl="node1" presStyleIdx="0" presStyleCnt="4"/>
      <dgm:spPr/>
      <dgm:t>
        <a:bodyPr/>
        <a:lstStyle/>
        <a:p>
          <a:endParaRPr lang="en-US"/>
        </a:p>
      </dgm:t>
    </dgm:pt>
    <dgm:pt modelId="{162901F5-22A5-4B9E-BB12-3934FF1BD423}" type="pres">
      <dgm:prSet presAssocID="{8D01E502-559D-4644-A8E1-CE5C2EF113AF}" presName="wedge1Tx" presStyleLbl="node1" presStyleIdx="0" presStyleCnt="4">
        <dgm:presLayoutVars>
          <dgm:chMax val="0"/>
          <dgm:chPref val="0"/>
          <dgm:bulletEnabled val="1"/>
        </dgm:presLayoutVars>
      </dgm:prSet>
      <dgm:spPr/>
      <dgm:t>
        <a:bodyPr/>
        <a:lstStyle/>
        <a:p>
          <a:endParaRPr lang="en-US"/>
        </a:p>
      </dgm:t>
    </dgm:pt>
    <dgm:pt modelId="{ACC1D9A1-287D-48FD-A5EA-07CCBFA051CF}" type="pres">
      <dgm:prSet presAssocID="{8D01E502-559D-4644-A8E1-CE5C2EF113AF}" presName="wedge2" presStyleLbl="node1" presStyleIdx="1" presStyleCnt="4" custScaleX="109216" custScaleY="100298" custLinFactNeighborX="-4251" custLinFactNeighborY="-621"/>
      <dgm:spPr/>
      <dgm:t>
        <a:bodyPr/>
        <a:lstStyle/>
        <a:p>
          <a:endParaRPr lang="en-US"/>
        </a:p>
      </dgm:t>
    </dgm:pt>
    <dgm:pt modelId="{4ADAEAE5-5D09-42AB-B834-91B71E27C650}" type="pres">
      <dgm:prSet presAssocID="{8D01E502-559D-4644-A8E1-CE5C2EF113AF}" presName="wedge2Tx" presStyleLbl="node1" presStyleIdx="1" presStyleCnt="4">
        <dgm:presLayoutVars>
          <dgm:chMax val="0"/>
          <dgm:chPref val="0"/>
          <dgm:bulletEnabled val="1"/>
        </dgm:presLayoutVars>
      </dgm:prSet>
      <dgm:spPr/>
      <dgm:t>
        <a:bodyPr/>
        <a:lstStyle/>
        <a:p>
          <a:endParaRPr lang="en-US"/>
        </a:p>
      </dgm:t>
    </dgm:pt>
    <dgm:pt modelId="{0A7663CD-B2BF-4695-95E5-8736D5FD2108}" type="pres">
      <dgm:prSet presAssocID="{8D01E502-559D-4644-A8E1-CE5C2EF113AF}" presName="wedge3" presStyleLbl="node1" presStyleIdx="2" presStyleCnt="4"/>
      <dgm:spPr/>
      <dgm:t>
        <a:bodyPr/>
        <a:lstStyle/>
        <a:p>
          <a:endParaRPr lang="en-US"/>
        </a:p>
      </dgm:t>
    </dgm:pt>
    <dgm:pt modelId="{4FFA0803-87C0-460C-9334-34A0CC7652AD}" type="pres">
      <dgm:prSet presAssocID="{8D01E502-559D-4644-A8E1-CE5C2EF113AF}" presName="wedge3Tx" presStyleLbl="node1" presStyleIdx="2" presStyleCnt="4">
        <dgm:presLayoutVars>
          <dgm:chMax val="0"/>
          <dgm:chPref val="0"/>
          <dgm:bulletEnabled val="1"/>
        </dgm:presLayoutVars>
      </dgm:prSet>
      <dgm:spPr/>
      <dgm:t>
        <a:bodyPr/>
        <a:lstStyle/>
        <a:p>
          <a:endParaRPr lang="en-US"/>
        </a:p>
      </dgm:t>
    </dgm:pt>
    <dgm:pt modelId="{71B45C4E-AF86-412A-A34B-DDF1F15149E8}" type="pres">
      <dgm:prSet presAssocID="{8D01E502-559D-4644-A8E1-CE5C2EF113AF}" presName="wedge4" presStyleLbl="node1" presStyleIdx="3" presStyleCnt="4"/>
      <dgm:spPr/>
      <dgm:t>
        <a:bodyPr/>
        <a:lstStyle/>
        <a:p>
          <a:endParaRPr lang="en-US"/>
        </a:p>
      </dgm:t>
    </dgm:pt>
    <dgm:pt modelId="{19D10E28-B935-40DC-AAB4-A87C8BC2353C}" type="pres">
      <dgm:prSet presAssocID="{8D01E502-559D-4644-A8E1-CE5C2EF113AF}" presName="wedge4Tx" presStyleLbl="node1" presStyleIdx="3" presStyleCnt="4">
        <dgm:presLayoutVars>
          <dgm:chMax val="0"/>
          <dgm:chPref val="0"/>
          <dgm:bulletEnabled val="1"/>
        </dgm:presLayoutVars>
      </dgm:prSet>
      <dgm:spPr/>
      <dgm:t>
        <a:bodyPr/>
        <a:lstStyle/>
        <a:p>
          <a:endParaRPr lang="en-US"/>
        </a:p>
      </dgm:t>
    </dgm:pt>
  </dgm:ptLst>
  <dgm:cxnLst>
    <dgm:cxn modelId="{A5558D69-394C-4D36-9895-C4908D3BA80D}" srcId="{8D01E502-559D-4644-A8E1-CE5C2EF113AF}" destId="{9D5C3BA1-E653-41C7-A6FA-654EF3D2D41E}" srcOrd="0" destOrd="0" parTransId="{8BC639C2-CAC4-488E-98D2-4CC4C5628048}" sibTransId="{814E2B79-DF05-4DC8-B766-D5D78E2444F6}"/>
    <dgm:cxn modelId="{8D4EA628-714E-47BA-9BC4-E4DF4801B915}" type="presOf" srcId="{7191F3DB-BE88-4DBC-9F94-181A9957ACFB}" destId="{4FFA0803-87C0-460C-9334-34A0CC7652AD}" srcOrd="1" destOrd="0" presId="urn:microsoft.com/office/officeart/2005/8/layout/chart3"/>
    <dgm:cxn modelId="{A3AA3B42-E841-4ABD-8095-F3D47C621BB8}" type="presOf" srcId="{2D42C72D-2634-4630-B8F3-5CA73160A58F}" destId="{19D10E28-B935-40DC-AAB4-A87C8BC2353C}" srcOrd="1" destOrd="0" presId="urn:microsoft.com/office/officeart/2005/8/layout/chart3"/>
    <dgm:cxn modelId="{90FF50DF-9E63-4339-B69A-15F2364B91AD}" srcId="{8D01E502-559D-4644-A8E1-CE5C2EF113AF}" destId="{2D42C72D-2634-4630-B8F3-5CA73160A58F}" srcOrd="3" destOrd="0" parTransId="{E5D9E39D-FA90-4A33-9C66-0D3806578306}" sibTransId="{725E7070-5B34-4DEA-A9FF-FF77FC216EC8}"/>
    <dgm:cxn modelId="{E6920F8E-1632-43F1-A3D3-F83A3CE3C383}" type="presOf" srcId="{2D42C72D-2634-4630-B8F3-5CA73160A58F}" destId="{71B45C4E-AF86-412A-A34B-DDF1F15149E8}" srcOrd="0" destOrd="0" presId="urn:microsoft.com/office/officeart/2005/8/layout/chart3"/>
    <dgm:cxn modelId="{E141E703-07B4-4F25-90C6-67CEE37BB8EA}" type="presOf" srcId="{9D5C3BA1-E653-41C7-A6FA-654EF3D2D41E}" destId="{162901F5-22A5-4B9E-BB12-3934FF1BD423}" srcOrd="1" destOrd="0" presId="urn:microsoft.com/office/officeart/2005/8/layout/chart3"/>
    <dgm:cxn modelId="{9C46E477-FF52-4B5E-9D4C-DF6CB75D225E}" type="presOf" srcId="{F0DD4145-C43B-4C9C-9C2C-BFBA2F754F97}" destId="{ACC1D9A1-287D-48FD-A5EA-07CCBFA051CF}" srcOrd="0" destOrd="0" presId="urn:microsoft.com/office/officeart/2005/8/layout/chart3"/>
    <dgm:cxn modelId="{3C4F8AFF-EB47-42F0-8666-D92955DE908D}" srcId="{8D01E502-559D-4644-A8E1-CE5C2EF113AF}" destId="{F0DD4145-C43B-4C9C-9C2C-BFBA2F754F97}" srcOrd="1" destOrd="0" parTransId="{0A5C6F27-7D7C-4370-BC0A-22F42A703F74}" sibTransId="{E2DAB348-3263-4D84-B86B-50C810DEAF8C}"/>
    <dgm:cxn modelId="{D537CAF5-A19C-4580-8FEC-60B3FF5DC0DF}" type="presOf" srcId="{F0DD4145-C43B-4C9C-9C2C-BFBA2F754F97}" destId="{4ADAEAE5-5D09-42AB-B834-91B71E27C650}" srcOrd="1" destOrd="0" presId="urn:microsoft.com/office/officeart/2005/8/layout/chart3"/>
    <dgm:cxn modelId="{BA3574FD-8A82-4C3B-83EF-5E89CA1BDDE3}" type="presOf" srcId="{7191F3DB-BE88-4DBC-9F94-181A9957ACFB}" destId="{0A7663CD-B2BF-4695-95E5-8736D5FD2108}" srcOrd="0" destOrd="0" presId="urn:microsoft.com/office/officeart/2005/8/layout/chart3"/>
    <dgm:cxn modelId="{AC15FA40-AF19-423D-AE42-5812D440489F}" type="presOf" srcId="{9D5C3BA1-E653-41C7-A6FA-654EF3D2D41E}" destId="{1271D370-B5DE-493D-B811-3956367DB9D4}" srcOrd="0" destOrd="0" presId="urn:microsoft.com/office/officeart/2005/8/layout/chart3"/>
    <dgm:cxn modelId="{63776EBC-D435-4662-8BD7-7D08079731E4}" srcId="{8D01E502-559D-4644-A8E1-CE5C2EF113AF}" destId="{7191F3DB-BE88-4DBC-9F94-181A9957ACFB}" srcOrd="2" destOrd="0" parTransId="{7AB94E34-35B0-4BBF-BB95-1427894E31DA}" sibTransId="{CFAAEB96-023B-4FF3-82DA-56562464660D}"/>
    <dgm:cxn modelId="{393FE6BB-0B24-4A3E-B2A2-1A663EDBCCF6}" type="presOf" srcId="{8D01E502-559D-4644-A8E1-CE5C2EF113AF}" destId="{6DA554E9-4C72-4092-BC6A-BA6FA9C3B29F}" srcOrd="0" destOrd="0" presId="urn:microsoft.com/office/officeart/2005/8/layout/chart3"/>
    <dgm:cxn modelId="{BB9317DA-CBDA-4ECC-801D-E506F9AE6092}" type="presParOf" srcId="{6DA554E9-4C72-4092-BC6A-BA6FA9C3B29F}" destId="{1271D370-B5DE-493D-B811-3956367DB9D4}" srcOrd="0" destOrd="0" presId="urn:microsoft.com/office/officeart/2005/8/layout/chart3"/>
    <dgm:cxn modelId="{3AB3F1D7-EBE1-472E-9464-41A8A6D57841}" type="presParOf" srcId="{6DA554E9-4C72-4092-BC6A-BA6FA9C3B29F}" destId="{162901F5-22A5-4B9E-BB12-3934FF1BD423}" srcOrd="1" destOrd="0" presId="urn:microsoft.com/office/officeart/2005/8/layout/chart3"/>
    <dgm:cxn modelId="{DF6AA326-C32C-42D3-B1E6-DFF2B589F7F6}" type="presParOf" srcId="{6DA554E9-4C72-4092-BC6A-BA6FA9C3B29F}" destId="{ACC1D9A1-287D-48FD-A5EA-07CCBFA051CF}" srcOrd="2" destOrd="0" presId="urn:microsoft.com/office/officeart/2005/8/layout/chart3"/>
    <dgm:cxn modelId="{C3F35C85-92DD-48ED-B500-12AF1FACF0F8}" type="presParOf" srcId="{6DA554E9-4C72-4092-BC6A-BA6FA9C3B29F}" destId="{4ADAEAE5-5D09-42AB-B834-91B71E27C650}" srcOrd="3" destOrd="0" presId="urn:microsoft.com/office/officeart/2005/8/layout/chart3"/>
    <dgm:cxn modelId="{72EB2332-EEA9-443B-8DEC-1239C5224460}" type="presParOf" srcId="{6DA554E9-4C72-4092-BC6A-BA6FA9C3B29F}" destId="{0A7663CD-B2BF-4695-95E5-8736D5FD2108}" srcOrd="4" destOrd="0" presId="urn:microsoft.com/office/officeart/2005/8/layout/chart3"/>
    <dgm:cxn modelId="{98B1126F-577E-4AD1-B37E-DD3B753FC62F}" type="presParOf" srcId="{6DA554E9-4C72-4092-BC6A-BA6FA9C3B29F}" destId="{4FFA0803-87C0-460C-9334-34A0CC7652AD}" srcOrd="5" destOrd="0" presId="urn:microsoft.com/office/officeart/2005/8/layout/chart3"/>
    <dgm:cxn modelId="{13065B1F-B03B-498C-9C38-ABF8A86C593D}" type="presParOf" srcId="{6DA554E9-4C72-4092-BC6A-BA6FA9C3B29F}" destId="{71B45C4E-AF86-412A-A34B-DDF1F15149E8}" srcOrd="6" destOrd="0" presId="urn:microsoft.com/office/officeart/2005/8/layout/chart3"/>
    <dgm:cxn modelId="{E85859FC-E68F-4B5B-AAC4-3A9A4DF7705E}" type="presParOf" srcId="{6DA554E9-4C72-4092-BC6A-BA6FA9C3B29F}" destId="{19D10E28-B935-40DC-AAB4-A87C8BC2353C}"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4E5C6-1D8C-451B-9DAA-30022C7B6BC9}">
      <dsp:nvSpPr>
        <dsp:cNvPr id="0" name=""/>
        <dsp:cNvSpPr/>
      </dsp:nvSpPr>
      <dsp:spPr>
        <a:xfrm>
          <a:off x="0" y="121754"/>
          <a:ext cx="11542553" cy="527670"/>
        </a:xfrm>
        <a:prstGeom prst="roundRect">
          <a:avLst/>
        </a:prstGeom>
        <a:solidFill>
          <a:srgbClr val="937928"/>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Strategic Vision</a:t>
          </a:r>
          <a:endParaRPr lang="en-US" sz="2200" kern="1200" dirty="0"/>
        </a:p>
      </dsp:txBody>
      <dsp:txXfrm>
        <a:off x="25759" y="147513"/>
        <a:ext cx="11491035" cy="476152"/>
      </dsp:txXfrm>
    </dsp:sp>
    <dsp:sp modelId="{E6B0F2CB-4D58-47E3-8C55-6EF307BB7232}">
      <dsp:nvSpPr>
        <dsp:cNvPr id="0" name=""/>
        <dsp:cNvSpPr/>
      </dsp:nvSpPr>
      <dsp:spPr>
        <a:xfrm>
          <a:off x="0" y="649425"/>
          <a:ext cx="1154255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476" tIns="27940" rIns="156464" bIns="27940" numCol="1" spcCol="1270" anchor="t" anchorCtr="0">
          <a:noAutofit/>
        </a:bodyPr>
        <a:lstStyle/>
        <a:p>
          <a:pPr marL="171450" lvl="1" indent="-171450" algn="ctr" defTabSz="755650">
            <a:lnSpc>
              <a:spcPct val="90000"/>
            </a:lnSpc>
            <a:spcBef>
              <a:spcPct val="0"/>
            </a:spcBef>
            <a:spcAft>
              <a:spcPct val="20000"/>
            </a:spcAft>
            <a:buChar char="••"/>
          </a:pPr>
          <a:r>
            <a:rPr lang="en-US" sz="1700" kern="1200" dirty="0" smtClean="0"/>
            <a:t>SMEs are leading force in the diversification and development of Azerbaijan’s economy</a:t>
          </a:r>
          <a:endParaRPr lang="en-US" sz="1700" kern="1200" dirty="0"/>
        </a:p>
      </dsp:txBody>
      <dsp:txXfrm>
        <a:off x="0" y="649425"/>
        <a:ext cx="11542553" cy="364320"/>
      </dsp:txXfrm>
    </dsp:sp>
    <dsp:sp modelId="{51BB32D6-B193-409D-9FB8-BE184050CC69}">
      <dsp:nvSpPr>
        <dsp:cNvPr id="0" name=""/>
        <dsp:cNvSpPr/>
      </dsp:nvSpPr>
      <dsp:spPr>
        <a:xfrm>
          <a:off x="0" y="1013744"/>
          <a:ext cx="11542553" cy="527670"/>
        </a:xfrm>
        <a:prstGeom prst="roundRect">
          <a:avLst/>
        </a:prstGeom>
        <a:solidFill>
          <a:srgbClr val="937928"/>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Strategic Goals</a:t>
          </a:r>
          <a:endParaRPr lang="en-US" sz="2200" kern="1200" dirty="0"/>
        </a:p>
      </dsp:txBody>
      <dsp:txXfrm>
        <a:off x="25759" y="1039503"/>
        <a:ext cx="11491035" cy="476152"/>
      </dsp:txXfrm>
    </dsp:sp>
    <dsp:sp modelId="{F5ECD41E-E74E-40B7-BB4E-DBDE5F715A2B}">
      <dsp:nvSpPr>
        <dsp:cNvPr id="0" name=""/>
        <dsp:cNvSpPr/>
      </dsp:nvSpPr>
      <dsp:spPr>
        <a:xfrm>
          <a:off x="0" y="1541415"/>
          <a:ext cx="11542553"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476" tIns="27940" rIns="156464" bIns="27940" numCol="1" spcCol="1270" anchor="t" anchorCtr="0">
          <a:noAutofit/>
        </a:bodyPr>
        <a:lstStyle/>
        <a:p>
          <a:pPr marL="171450" lvl="1" indent="-171450" algn="ctr" defTabSz="755650">
            <a:lnSpc>
              <a:spcPct val="90000"/>
            </a:lnSpc>
            <a:spcBef>
              <a:spcPct val="0"/>
            </a:spcBef>
            <a:spcAft>
              <a:spcPct val="20000"/>
            </a:spcAft>
            <a:buChar char="••"/>
          </a:pPr>
          <a:r>
            <a:rPr lang="en-US" sz="1700" kern="1200" dirty="0" smtClean="0"/>
            <a:t>Increase share of SMEs in the Economy</a:t>
          </a:r>
          <a:endParaRPr lang="en-US" sz="1700" kern="1200" dirty="0"/>
        </a:p>
        <a:p>
          <a:pPr marL="342900" lvl="2" indent="-171450" algn="ctr" defTabSz="755650">
            <a:lnSpc>
              <a:spcPct val="90000"/>
            </a:lnSpc>
            <a:spcBef>
              <a:spcPct val="0"/>
            </a:spcBef>
            <a:spcAft>
              <a:spcPct val="20000"/>
            </a:spcAft>
            <a:buChar char="••"/>
          </a:pPr>
          <a:r>
            <a:rPr lang="en-US" sz="1700" kern="1200" dirty="0" smtClean="0"/>
            <a:t>GDP</a:t>
          </a:r>
          <a:endParaRPr lang="en-US" sz="1700" kern="1200" dirty="0"/>
        </a:p>
        <a:p>
          <a:pPr marL="342900" lvl="2" indent="-171450" algn="ctr" defTabSz="755650">
            <a:lnSpc>
              <a:spcPct val="90000"/>
            </a:lnSpc>
            <a:spcBef>
              <a:spcPct val="0"/>
            </a:spcBef>
            <a:spcAft>
              <a:spcPct val="20000"/>
            </a:spcAft>
            <a:buChar char="••"/>
          </a:pPr>
          <a:r>
            <a:rPr lang="en-US" sz="1700" kern="1200" dirty="0" smtClean="0"/>
            <a:t>Employment</a:t>
          </a:r>
          <a:endParaRPr lang="en-US" sz="1700" kern="1200" dirty="0"/>
        </a:p>
        <a:p>
          <a:pPr marL="342900" lvl="2" indent="-171450" algn="ctr" defTabSz="755650">
            <a:lnSpc>
              <a:spcPct val="90000"/>
            </a:lnSpc>
            <a:spcBef>
              <a:spcPct val="0"/>
            </a:spcBef>
            <a:spcAft>
              <a:spcPct val="20000"/>
            </a:spcAft>
            <a:buChar char="••"/>
          </a:pPr>
          <a:r>
            <a:rPr lang="en-US" sz="1700" kern="1200" dirty="0" smtClean="0"/>
            <a:t>Non-oil export</a:t>
          </a:r>
          <a:endParaRPr lang="en-US" sz="1700" kern="1200" dirty="0"/>
        </a:p>
        <a:p>
          <a:pPr marL="342900" lvl="2" indent="-171450" algn="ctr" defTabSz="755650">
            <a:lnSpc>
              <a:spcPct val="90000"/>
            </a:lnSpc>
            <a:spcBef>
              <a:spcPct val="0"/>
            </a:spcBef>
            <a:spcAft>
              <a:spcPct val="20000"/>
            </a:spcAft>
            <a:buChar char="••"/>
          </a:pPr>
          <a:r>
            <a:rPr lang="en-US" sz="1700" kern="1200" dirty="0" smtClean="0"/>
            <a:t>Women entrepreneurship</a:t>
          </a:r>
          <a:endParaRPr lang="en-US" sz="1700" kern="1200" dirty="0"/>
        </a:p>
      </dsp:txBody>
      <dsp:txXfrm>
        <a:off x="0" y="1541415"/>
        <a:ext cx="11542553" cy="1457280"/>
      </dsp:txXfrm>
    </dsp:sp>
    <dsp:sp modelId="{BDD20799-D943-406F-BC65-AAA6F20E274F}">
      <dsp:nvSpPr>
        <dsp:cNvPr id="0" name=""/>
        <dsp:cNvSpPr/>
      </dsp:nvSpPr>
      <dsp:spPr>
        <a:xfrm>
          <a:off x="0" y="2998695"/>
          <a:ext cx="11542553" cy="527670"/>
        </a:xfrm>
        <a:prstGeom prst="roundRect">
          <a:avLst/>
        </a:prstGeom>
        <a:solidFill>
          <a:srgbClr val="937928"/>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What we do</a:t>
          </a:r>
          <a:endParaRPr lang="en-US" sz="2200" kern="1200" dirty="0"/>
        </a:p>
      </dsp:txBody>
      <dsp:txXfrm>
        <a:off x="25759" y="3024454"/>
        <a:ext cx="11491035" cy="476152"/>
      </dsp:txXfrm>
    </dsp:sp>
    <dsp:sp modelId="{93A79B76-D098-4B35-84D4-EE59A86FDFFA}">
      <dsp:nvSpPr>
        <dsp:cNvPr id="0" name=""/>
        <dsp:cNvSpPr/>
      </dsp:nvSpPr>
      <dsp:spPr>
        <a:xfrm>
          <a:off x="0" y="3526365"/>
          <a:ext cx="11542553"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476" tIns="27940" rIns="156464" bIns="27940" numCol="1" spcCol="1270" anchor="t" anchorCtr="0">
          <a:noAutofit/>
        </a:bodyPr>
        <a:lstStyle/>
        <a:p>
          <a:pPr marL="171450" lvl="1" indent="-171450" algn="ctr" defTabSz="755650">
            <a:lnSpc>
              <a:spcPct val="90000"/>
            </a:lnSpc>
            <a:spcBef>
              <a:spcPct val="0"/>
            </a:spcBef>
            <a:spcAft>
              <a:spcPct val="20000"/>
            </a:spcAft>
            <a:buChar char="••"/>
          </a:pPr>
          <a:r>
            <a:rPr lang="en-US" sz="1700" kern="1200" dirty="0" smtClean="0"/>
            <a:t>Ensuring favorable business environment and protection of SME interests</a:t>
          </a:r>
          <a:endParaRPr lang="en-US" sz="1700" kern="1200" dirty="0"/>
        </a:p>
        <a:p>
          <a:pPr marL="171450" lvl="1" indent="-171450" algn="ctr" defTabSz="755650">
            <a:lnSpc>
              <a:spcPct val="90000"/>
            </a:lnSpc>
            <a:spcBef>
              <a:spcPct val="0"/>
            </a:spcBef>
            <a:spcAft>
              <a:spcPct val="20000"/>
            </a:spcAft>
            <a:buChar char="••"/>
          </a:pPr>
          <a:r>
            <a:rPr lang="en-US" sz="1700" kern="1200" dirty="0" smtClean="0"/>
            <a:t>Access to knowledge, skills and innovations</a:t>
          </a:r>
          <a:endParaRPr lang="en-US" sz="1700" kern="1200" dirty="0"/>
        </a:p>
        <a:p>
          <a:pPr marL="171450" lvl="1" indent="-171450" algn="ctr" defTabSz="755650">
            <a:lnSpc>
              <a:spcPct val="90000"/>
            </a:lnSpc>
            <a:spcBef>
              <a:spcPct val="0"/>
            </a:spcBef>
            <a:spcAft>
              <a:spcPct val="20000"/>
            </a:spcAft>
            <a:buChar char="••"/>
          </a:pPr>
          <a:r>
            <a:rPr lang="en-US" sz="1700" kern="1200" dirty="0" smtClean="0"/>
            <a:t>Access to financial resources</a:t>
          </a:r>
          <a:endParaRPr lang="en-US" sz="1700" kern="1200" dirty="0"/>
        </a:p>
        <a:p>
          <a:pPr marL="171450" lvl="1" indent="-171450" algn="ctr" defTabSz="755650">
            <a:lnSpc>
              <a:spcPct val="90000"/>
            </a:lnSpc>
            <a:spcBef>
              <a:spcPct val="0"/>
            </a:spcBef>
            <a:spcAft>
              <a:spcPct val="20000"/>
            </a:spcAft>
            <a:buChar char="••"/>
          </a:pPr>
          <a:r>
            <a:rPr lang="en-US" sz="1700" kern="1200" dirty="0" smtClean="0"/>
            <a:t>Access to local and international markets</a:t>
          </a:r>
          <a:endParaRPr lang="en-US" sz="1700" kern="1200" dirty="0"/>
        </a:p>
        <a:p>
          <a:pPr marL="171450" lvl="1" indent="-171450" algn="ctr" defTabSz="755650">
            <a:lnSpc>
              <a:spcPct val="90000"/>
            </a:lnSpc>
            <a:spcBef>
              <a:spcPct val="0"/>
            </a:spcBef>
            <a:spcAft>
              <a:spcPct val="20000"/>
            </a:spcAft>
            <a:buChar char="••"/>
          </a:pPr>
          <a:r>
            <a:rPr lang="en-US" sz="1700" kern="1200" dirty="0" smtClean="0"/>
            <a:t>Access to G2B and B2B services</a:t>
          </a:r>
          <a:endParaRPr lang="en-US" sz="1700" kern="1200" dirty="0"/>
        </a:p>
      </dsp:txBody>
      <dsp:txXfrm>
        <a:off x="0" y="3526365"/>
        <a:ext cx="11542553" cy="1457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4915E-FFF4-4154-831D-48474A2BC955}">
      <dsp:nvSpPr>
        <dsp:cNvPr id="0" name=""/>
        <dsp:cNvSpPr/>
      </dsp:nvSpPr>
      <dsp:spPr>
        <a:xfrm>
          <a:off x="0" y="76200"/>
          <a:ext cx="2590800" cy="489600"/>
        </a:xfrm>
        <a:prstGeom prst="rect">
          <a:avLst/>
        </a:prstGeom>
        <a:solidFill>
          <a:srgbClr val="937928"/>
        </a:solidFill>
        <a:ln w="9525" cap="flat" cmpd="sng" algn="ctr">
          <a:solidFill>
            <a:schemeClr val="tx1"/>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SMBs</a:t>
          </a:r>
          <a:endParaRPr lang="ru-RU" sz="3200" kern="1200" dirty="0"/>
        </a:p>
      </dsp:txBody>
      <dsp:txXfrm>
        <a:off x="0" y="76200"/>
        <a:ext cx="2590800" cy="489600"/>
      </dsp:txXfrm>
    </dsp:sp>
    <dsp:sp modelId="{A4071FD8-F832-4DF9-A24F-BD73BC27C8DE}">
      <dsp:nvSpPr>
        <dsp:cNvPr id="0" name=""/>
        <dsp:cNvSpPr/>
      </dsp:nvSpPr>
      <dsp:spPr>
        <a:xfrm>
          <a:off x="0" y="500481"/>
          <a:ext cx="2590800" cy="1073295"/>
        </a:xfrm>
        <a:prstGeom prst="rect">
          <a:avLst/>
        </a:prstGeom>
        <a:solidFill>
          <a:schemeClr val="accent2">
            <a:tint val="40000"/>
            <a:alpha val="90000"/>
            <a:hueOff val="0"/>
            <a:satOff val="0"/>
            <a:lumOff val="0"/>
            <a:alphaOff val="0"/>
          </a:schemeClr>
        </a:solidFill>
        <a:ln w="9525" cap="flat" cmpd="sng" algn="ctr">
          <a:solidFill>
            <a:schemeClr val="tx1">
              <a:alpha val="9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Trade </a:t>
          </a:r>
          <a:r>
            <a:rPr lang="az-Latn-AZ" sz="1400" kern="1200" dirty="0" smtClean="0"/>
            <a:t>32</a:t>
          </a:r>
          <a:r>
            <a:rPr lang="en-US" sz="1400" kern="1200" dirty="0" smtClean="0"/>
            <a:t>.</a:t>
          </a:r>
          <a:r>
            <a:rPr lang="az-Latn-AZ" sz="1400" kern="1200" dirty="0" smtClean="0"/>
            <a:t>7%</a:t>
          </a:r>
          <a:endParaRPr lang="ru-RU" sz="1400" kern="1200" dirty="0"/>
        </a:p>
        <a:p>
          <a:pPr marL="114300" lvl="1" indent="-114300" algn="l" defTabSz="622300">
            <a:lnSpc>
              <a:spcPct val="90000"/>
            </a:lnSpc>
            <a:spcBef>
              <a:spcPct val="0"/>
            </a:spcBef>
            <a:spcAft>
              <a:spcPct val="15000"/>
            </a:spcAft>
            <a:buChar char="••"/>
          </a:pPr>
          <a:r>
            <a:rPr lang="en-US" sz="1400" kern="1200" dirty="0" smtClean="0"/>
            <a:t>Other services 40,8</a:t>
          </a:r>
          <a:r>
            <a:rPr lang="az-Latn-AZ" sz="1400" kern="1200" dirty="0" smtClean="0"/>
            <a:t>%</a:t>
          </a:r>
          <a:endParaRPr lang="ru-RU" sz="1400" kern="1200" dirty="0"/>
        </a:p>
        <a:p>
          <a:pPr marL="114300" lvl="1" indent="-114300" algn="l" defTabSz="622300">
            <a:lnSpc>
              <a:spcPct val="90000"/>
            </a:lnSpc>
            <a:spcBef>
              <a:spcPct val="0"/>
            </a:spcBef>
            <a:spcAft>
              <a:spcPct val="15000"/>
            </a:spcAft>
            <a:buChar char="••"/>
          </a:pPr>
          <a:r>
            <a:rPr lang="en-US" sz="1400" kern="1200" dirty="0" smtClean="0"/>
            <a:t>Construction </a:t>
          </a:r>
          <a:r>
            <a:rPr lang="az-Latn-AZ" sz="1400" kern="1200" dirty="0" smtClean="0"/>
            <a:t>1</a:t>
          </a:r>
          <a:r>
            <a:rPr lang="en-US" sz="1400" kern="1200" dirty="0" smtClean="0"/>
            <a:t>2.9</a:t>
          </a:r>
          <a:r>
            <a:rPr lang="az-Latn-AZ" sz="1400" kern="1200" dirty="0" smtClean="0"/>
            <a:t>%</a:t>
          </a:r>
          <a:endParaRPr lang="ru-RU" sz="1400" kern="1200" dirty="0"/>
        </a:p>
        <a:p>
          <a:pPr marL="114300" lvl="1" indent="-114300" algn="l" defTabSz="622300">
            <a:lnSpc>
              <a:spcPct val="90000"/>
            </a:lnSpc>
            <a:spcBef>
              <a:spcPct val="0"/>
            </a:spcBef>
            <a:spcAft>
              <a:spcPct val="15000"/>
            </a:spcAft>
            <a:buChar char="••"/>
          </a:pPr>
          <a:r>
            <a:rPr lang="en-US" sz="1400" kern="1200" dirty="0" smtClean="0"/>
            <a:t>Industry  13.6</a:t>
          </a:r>
          <a:r>
            <a:rPr lang="az-Latn-AZ" sz="1400" kern="1200" dirty="0" smtClean="0"/>
            <a:t>%</a:t>
          </a:r>
          <a:endParaRPr lang="ru-RU" sz="1400" kern="1200" dirty="0"/>
        </a:p>
      </dsp:txBody>
      <dsp:txXfrm>
        <a:off x="0" y="500481"/>
        <a:ext cx="2590800" cy="1073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1D370-B5DE-493D-B811-3956367DB9D4}">
      <dsp:nvSpPr>
        <dsp:cNvPr id="0" name=""/>
        <dsp:cNvSpPr/>
      </dsp:nvSpPr>
      <dsp:spPr>
        <a:xfrm>
          <a:off x="1108882" y="225579"/>
          <a:ext cx="3072384" cy="3072384"/>
        </a:xfrm>
        <a:prstGeom prst="pie">
          <a:avLst>
            <a:gd name="adj1" fmla="val 16200000"/>
            <a:gd name="adj2" fmla="val 0"/>
          </a:avLst>
        </a:prstGeom>
        <a:solidFill>
          <a:srgbClr val="937928"/>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u="none" strike="noStrike" kern="1200" dirty="0" smtClean="0">
              <a:effectLst/>
            </a:rPr>
            <a:t>Small</a:t>
          </a:r>
          <a:r>
            <a:rPr lang="az-Latn-AZ" sz="1700" u="none" strike="noStrike" kern="1200" dirty="0" smtClean="0">
              <a:effectLst/>
            </a:rPr>
            <a:t/>
          </a:r>
          <a:br>
            <a:rPr lang="az-Latn-AZ" sz="1700" u="none" strike="noStrike" kern="1200" dirty="0" smtClean="0">
              <a:effectLst/>
            </a:rPr>
          </a:br>
          <a:r>
            <a:rPr lang="en-US" sz="1700" u="none" strike="noStrike" kern="1200" dirty="0" smtClean="0">
              <a:effectLst/>
            </a:rPr>
            <a:t>8 298</a:t>
          </a:r>
          <a:r>
            <a:rPr lang="az-Latn-AZ" sz="1700" u="none" strike="noStrike" kern="1200" dirty="0" smtClean="0">
              <a:effectLst/>
            </a:rPr>
            <a:t/>
          </a:r>
          <a:br>
            <a:rPr lang="az-Latn-AZ" sz="1700" u="none" strike="noStrike" kern="1200" dirty="0" smtClean="0">
              <a:effectLst/>
            </a:rPr>
          </a:br>
          <a:r>
            <a:rPr lang="az-Latn-AZ" sz="1700" u="none" strike="noStrike" kern="1200" dirty="0" smtClean="0">
              <a:effectLst/>
            </a:rPr>
            <a:t>4</a:t>
          </a:r>
          <a:r>
            <a:rPr lang="en-US" sz="1700" u="none" strike="noStrike" kern="1200" dirty="0" smtClean="0">
              <a:effectLst/>
            </a:rPr>
            <a:t>.6</a:t>
          </a:r>
          <a:r>
            <a:rPr lang="az-Latn-AZ" sz="1700" u="none" strike="noStrike" kern="1200" dirty="0" smtClean="0">
              <a:effectLst/>
            </a:rPr>
            <a:t>%</a:t>
          </a:r>
          <a:endParaRPr lang="ru-RU" sz="1700" kern="1200" dirty="0"/>
        </a:p>
      </dsp:txBody>
      <dsp:txXfrm>
        <a:off x="2680187" y="793970"/>
        <a:ext cx="1133856" cy="914400"/>
      </dsp:txXfrm>
    </dsp:sp>
    <dsp:sp modelId="{ACC1D9A1-287D-48FD-A5EA-07CCBFA051CF}">
      <dsp:nvSpPr>
        <dsp:cNvPr id="0" name=""/>
        <dsp:cNvSpPr/>
      </dsp:nvSpPr>
      <dsp:spPr>
        <a:xfrm>
          <a:off x="707220" y="331401"/>
          <a:ext cx="3355534" cy="3081539"/>
        </a:xfrm>
        <a:prstGeom prst="pie">
          <a:avLst>
            <a:gd name="adj1" fmla="val 0"/>
            <a:gd name="adj2" fmla="val 5400000"/>
          </a:avLst>
        </a:prstGeom>
        <a:solidFill>
          <a:srgbClr val="937928"/>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u="none" strike="noStrike" kern="1200" dirty="0" smtClean="0">
              <a:effectLst/>
            </a:rPr>
            <a:t>  Men: 73,5%</a:t>
          </a:r>
        </a:p>
        <a:p>
          <a:pPr lvl="0" algn="ctr" defTabSz="755650">
            <a:lnSpc>
              <a:spcPct val="90000"/>
            </a:lnSpc>
            <a:spcBef>
              <a:spcPct val="0"/>
            </a:spcBef>
            <a:spcAft>
              <a:spcPct val="35000"/>
            </a:spcAft>
          </a:pPr>
          <a:r>
            <a:rPr lang="en-US" sz="1700" u="none" strike="noStrike" kern="1200" dirty="0" smtClean="0">
              <a:effectLst/>
            </a:rPr>
            <a:t>Women: 26,5%</a:t>
          </a:r>
          <a:endParaRPr lang="ru-RU" sz="1700" kern="1200" dirty="0"/>
        </a:p>
      </dsp:txBody>
      <dsp:txXfrm>
        <a:off x="2444908" y="1927198"/>
        <a:ext cx="1238352" cy="917124"/>
      </dsp:txXfrm>
    </dsp:sp>
    <dsp:sp modelId="{0A7663CD-B2BF-4695-95E5-8736D5FD2108}">
      <dsp:nvSpPr>
        <dsp:cNvPr id="0" name=""/>
        <dsp:cNvSpPr/>
      </dsp:nvSpPr>
      <dsp:spPr>
        <a:xfrm>
          <a:off x="979403" y="355058"/>
          <a:ext cx="3072384" cy="3072384"/>
        </a:xfrm>
        <a:prstGeom prst="pie">
          <a:avLst>
            <a:gd name="adj1" fmla="val 5400000"/>
            <a:gd name="adj2" fmla="val 10800000"/>
          </a:avLst>
        </a:prstGeom>
        <a:solidFill>
          <a:srgbClr val="937928"/>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u="none" strike="noStrike" kern="1200" dirty="0" smtClean="0">
              <a:effectLst/>
            </a:rPr>
            <a:t>Medium  </a:t>
          </a:r>
          <a:r>
            <a:rPr lang="az-Latn-AZ" sz="1700" u="none" strike="noStrike" kern="1200" dirty="0" smtClean="0">
              <a:effectLst/>
            </a:rPr>
            <a:t/>
          </a:r>
          <a:br>
            <a:rPr lang="az-Latn-AZ" sz="1700" u="none" strike="noStrike" kern="1200" dirty="0" smtClean="0">
              <a:effectLst/>
            </a:rPr>
          </a:br>
          <a:r>
            <a:rPr lang="en-US" sz="1700" u="none" strike="noStrike" kern="1200" dirty="0" smtClean="0">
              <a:effectLst/>
            </a:rPr>
            <a:t>3 107</a:t>
          </a:r>
          <a:r>
            <a:rPr lang="az-Latn-AZ" sz="1700" u="none" strike="noStrike" kern="1200" dirty="0" smtClean="0">
              <a:effectLst/>
            </a:rPr>
            <a:t/>
          </a:r>
          <a:br>
            <a:rPr lang="az-Latn-AZ" sz="1700" u="none" strike="noStrike" kern="1200" dirty="0" smtClean="0">
              <a:effectLst/>
            </a:rPr>
          </a:br>
          <a:r>
            <a:rPr lang="az-Latn-AZ" sz="1700" u="none" strike="noStrike" kern="1200" dirty="0" smtClean="0">
              <a:effectLst/>
            </a:rPr>
            <a:t>1</a:t>
          </a:r>
          <a:r>
            <a:rPr lang="en-US" sz="1700" u="none" strike="noStrike" kern="1200" dirty="0" smtClean="0">
              <a:effectLst/>
            </a:rPr>
            <a:t>.7</a:t>
          </a:r>
          <a:r>
            <a:rPr lang="az-Latn-AZ" sz="1700" u="none" strike="noStrike" kern="1200" dirty="0" smtClean="0">
              <a:effectLst/>
            </a:rPr>
            <a:t>%</a:t>
          </a:r>
          <a:endParaRPr lang="ru-RU" sz="1700" kern="1200" dirty="0"/>
        </a:p>
      </dsp:txBody>
      <dsp:txXfrm>
        <a:off x="1326875" y="1946114"/>
        <a:ext cx="1133856" cy="914400"/>
      </dsp:txXfrm>
    </dsp:sp>
    <dsp:sp modelId="{71B45C4E-AF86-412A-A34B-DDF1F15149E8}">
      <dsp:nvSpPr>
        <dsp:cNvPr id="0" name=""/>
        <dsp:cNvSpPr/>
      </dsp:nvSpPr>
      <dsp:spPr>
        <a:xfrm>
          <a:off x="979403" y="355058"/>
          <a:ext cx="3072384" cy="3072384"/>
        </a:xfrm>
        <a:prstGeom prst="pie">
          <a:avLst>
            <a:gd name="adj1" fmla="val 10800000"/>
            <a:gd name="adj2" fmla="val 16200000"/>
          </a:avLst>
        </a:prstGeom>
        <a:solidFill>
          <a:srgbClr val="937928"/>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az-Latn-AZ" sz="1700" u="none" strike="noStrike" kern="1200" dirty="0" smtClean="0">
              <a:effectLst/>
            </a:rPr>
            <a:t>Mi</a:t>
          </a:r>
          <a:r>
            <a:rPr lang="en-US" sz="1700" u="none" strike="noStrike" kern="1200" dirty="0" smtClean="0">
              <a:effectLst/>
            </a:rPr>
            <a:t>c</a:t>
          </a:r>
          <a:r>
            <a:rPr lang="az-Latn-AZ" sz="1700" u="none" strike="noStrike" kern="1200" dirty="0" smtClean="0">
              <a:effectLst/>
            </a:rPr>
            <a:t>ro</a:t>
          </a:r>
          <a:br>
            <a:rPr lang="az-Latn-AZ" sz="1700" u="none" strike="noStrike" kern="1200" dirty="0" smtClean="0">
              <a:effectLst/>
            </a:rPr>
          </a:br>
          <a:r>
            <a:rPr lang="ru-RU" sz="1700" u="none" strike="noStrike" kern="1200" dirty="0" smtClean="0">
              <a:effectLst/>
            </a:rPr>
            <a:t>1</a:t>
          </a:r>
          <a:r>
            <a:rPr lang="en-US" sz="1700" u="none" strike="noStrike" kern="1200" dirty="0" smtClean="0">
              <a:effectLst/>
            </a:rPr>
            <a:t>49 048</a:t>
          </a:r>
          <a:r>
            <a:rPr lang="az-Latn-AZ" sz="1700" u="none" strike="noStrike" kern="1200" dirty="0" smtClean="0">
              <a:effectLst/>
            </a:rPr>
            <a:t/>
          </a:r>
          <a:br>
            <a:rPr lang="az-Latn-AZ" sz="1700" u="none" strike="noStrike" kern="1200" dirty="0" smtClean="0">
              <a:effectLst/>
            </a:rPr>
          </a:br>
          <a:r>
            <a:rPr lang="en-US" sz="1700" u="none" strike="noStrike" kern="1200" dirty="0" smtClean="0">
              <a:effectLst/>
            </a:rPr>
            <a:t>83,4</a:t>
          </a:r>
          <a:r>
            <a:rPr lang="az-Latn-AZ" sz="1700" u="none" strike="noStrike" kern="1200" dirty="0" smtClean="0">
              <a:effectLst/>
            </a:rPr>
            <a:t>%</a:t>
          </a:r>
          <a:endParaRPr lang="ru-RU" sz="1700" kern="1200" dirty="0"/>
        </a:p>
      </dsp:txBody>
      <dsp:txXfrm>
        <a:off x="1326875" y="921986"/>
        <a:ext cx="1133856" cy="914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437" cy="341074"/>
          </a:xfrm>
          <a:prstGeom prst="rect">
            <a:avLst/>
          </a:prstGeom>
        </p:spPr>
        <p:txBody>
          <a:bodyPr vert="horz" lIns="91403" tIns="45702" rIns="91403" bIns="45702" rtlCol="0"/>
          <a:lstStyle>
            <a:lvl1pPr algn="l">
              <a:defRPr sz="1200"/>
            </a:lvl1pPr>
          </a:lstStyle>
          <a:p>
            <a:endParaRPr lang="ru-RU"/>
          </a:p>
        </p:txBody>
      </p:sp>
      <p:sp>
        <p:nvSpPr>
          <p:cNvPr id="3" name="Дата 2"/>
          <p:cNvSpPr>
            <a:spLocks noGrp="1"/>
          </p:cNvSpPr>
          <p:nvPr>
            <p:ph type="dt" idx="1"/>
          </p:nvPr>
        </p:nvSpPr>
        <p:spPr>
          <a:xfrm>
            <a:off x="5622026" y="0"/>
            <a:ext cx="4301437" cy="341074"/>
          </a:xfrm>
          <a:prstGeom prst="rect">
            <a:avLst/>
          </a:prstGeom>
        </p:spPr>
        <p:txBody>
          <a:bodyPr vert="horz" lIns="91403" tIns="45702" rIns="91403" bIns="45702" rtlCol="0"/>
          <a:lstStyle>
            <a:lvl1pPr algn="r">
              <a:defRPr sz="1200"/>
            </a:lvl1pPr>
          </a:lstStyle>
          <a:p>
            <a:fld id="{08F7ECFB-C60C-4699-8D3A-C8454E185801}" type="datetimeFigureOut">
              <a:rPr lang="ru-RU" smtClean="0"/>
              <a:t>01.03.2023</a:t>
            </a:fld>
            <a:endParaRPr lang="ru-RU"/>
          </a:p>
        </p:txBody>
      </p:sp>
      <p:sp>
        <p:nvSpPr>
          <p:cNvPr id="4" name="Образ слайда 3"/>
          <p:cNvSpPr>
            <a:spLocks noGrp="1" noRot="1" noChangeAspect="1"/>
          </p:cNvSpPr>
          <p:nvPr>
            <p:ph type="sldImg" idx="2"/>
          </p:nvPr>
        </p:nvSpPr>
        <p:spPr>
          <a:xfrm>
            <a:off x="2924175" y="849313"/>
            <a:ext cx="4076700" cy="2292350"/>
          </a:xfrm>
          <a:prstGeom prst="rect">
            <a:avLst/>
          </a:prstGeom>
          <a:noFill/>
          <a:ln w="12700">
            <a:solidFill>
              <a:prstClr val="black"/>
            </a:solidFill>
          </a:ln>
        </p:spPr>
        <p:txBody>
          <a:bodyPr vert="horz" lIns="91403" tIns="45702" rIns="91403" bIns="45702" rtlCol="0" anchor="ctr"/>
          <a:lstStyle/>
          <a:p>
            <a:endParaRPr lang="ru-RU"/>
          </a:p>
        </p:txBody>
      </p:sp>
      <p:sp>
        <p:nvSpPr>
          <p:cNvPr id="5" name="Заметки 4"/>
          <p:cNvSpPr>
            <a:spLocks noGrp="1"/>
          </p:cNvSpPr>
          <p:nvPr>
            <p:ph type="body" sz="quarter" idx="3"/>
          </p:nvPr>
        </p:nvSpPr>
        <p:spPr>
          <a:xfrm>
            <a:off x="992030" y="3269546"/>
            <a:ext cx="7940991" cy="2674650"/>
          </a:xfrm>
          <a:prstGeom prst="rect">
            <a:avLst/>
          </a:prstGeom>
        </p:spPr>
        <p:txBody>
          <a:bodyPr vert="horz" lIns="91403" tIns="45702" rIns="91403" bIns="45702"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1840"/>
            <a:ext cx="4301437" cy="341073"/>
          </a:xfrm>
          <a:prstGeom prst="rect">
            <a:avLst/>
          </a:prstGeom>
        </p:spPr>
        <p:txBody>
          <a:bodyPr vert="horz" lIns="91403" tIns="45702" rIns="91403" bIns="45702" rtlCol="0" anchor="b"/>
          <a:lstStyle>
            <a:lvl1pPr algn="l">
              <a:defRPr sz="1200"/>
            </a:lvl1pPr>
          </a:lstStyle>
          <a:p>
            <a:endParaRPr lang="ru-RU"/>
          </a:p>
        </p:txBody>
      </p:sp>
      <p:sp>
        <p:nvSpPr>
          <p:cNvPr id="7" name="Номер слайда 6"/>
          <p:cNvSpPr>
            <a:spLocks noGrp="1"/>
          </p:cNvSpPr>
          <p:nvPr>
            <p:ph type="sldNum" sz="quarter" idx="5"/>
          </p:nvPr>
        </p:nvSpPr>
        <p:spPr>
          <a:xfrm>
            <a:off x="5622026" y="6451840"/>
            <a:ext cx="4301437" cy="341073"/>
          </a:xfrm>
          <a:prstGeom prst="rect">
            <a:avLst/>
          </a:prstGeom>
        </p:spPr>
        <p:txBody>
          <a:bodyPr vert="horz" lIns="91403" tIns="45702" rIns="91403" bIns="45702" rtlCol="0" anchor="b"/>
          <a:lstStyle>
            <a:lvl1pPr algn="r">
              <a:defRPr sz="1200"/>
            </a:lvl1pPr>
          </a:lstStyle>
          <a:p>
            <a:fld id="{30A657A7-E72E-4E35-B425-54AE172F389F}" type="slidenum">
              <a:rPr lang="ru-RU" smtClean="0"/>
              <a:t>‹#›</a:t>
            </a:fld>
            <a:endParaRPr lang="ru-RU"/>
          </a:p>
        </p:txBody>
      </p:sp>
    </p:spTree>
    <p:extLst>
      <p:ext uri="{BB962C8B-B14F-4D97-AF65-F5344CB8AC3E}">
        <p14:creationId xmlns:p14="http://schemas.microsoft.com/office/powerpoint/2010/main" val="387799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657A7-E72E-4E35-B425-54AE172F389F}" type="slidenum">
              <a:rPr lang="ru-RU" smtClean="0"/>
              <a:t>5</a:t>
            </a:fld>
            <a:endParaRPr lang="ru-RU"/>
          </a:p>
        </p:txBody>
      </p:sp>
    </p:spTree>
    <p:extLst>
      <p:ext uri="{BB962C8B-B14F-4D97-AF65-F5344CB8AC3E}">
        <p14:creationId xmlns:p14="http://schemas.microsoft.com/office/powerpoint/2010/main" val="295958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657A7-E72E-4E35-B425-54AE172F389F}" type="slidenum">
              <a:rPr lang="ru-RU" smtClean="0"/>
              <a:t>6</a:t>
            </a:fld>
            <a:endParaRPr lang="ru-RU"/>
          </a:p>
        </p:txBody>
      </p:sp>
    </p:spTree>
    <p:extLst>
      <p:ext uri="{BB962C8B-B14F-4D97-AF65-F5344CB8AC3E}">
        <p14:creationId xmlns:p14="http://schemas.microsoft.com/office/powerpoint/2010/main" val="351492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44647" y="492419"/>
            <a:ext cx="10287000" cy="430887"/>
          </a:xfrm>
        </p:spPr>
        <p:txBody>
          <a:bodyPr lIns="0" tIns="0" rIns="0" bIns="0"/>
          <a:lstStyle>
            <a:lvl1pPr>
              <a:defRPr sz="2800" b="1" i="0">
                <a:solidFill>
                  <a:srgbClr val="887735"/>
                </a:solidFill>
                <a:latin typeface="Segoe UI"/>
                <a:cs typeface="Segoe UI"/>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p:spPr>
        <p:txBody>
          <a:bodyPr lIns="0" tIns="0" rIns="0" bIns="0"/>
          <a:lstStyle>
            <a:lvl1pPr algn="l">
              <a:defRPr>
                <a:solidFill>
                  <a:schemeClr val="tx1">
                    <a:tint val="75000"/>
                  </a:schemeClr>
                </a:solidFill>
              </a:defRPr>
            </a:lvl1pPr>
          </a:lstStyle>
          <a:p>
            <a:r>
              <a:rPr lang="en-US" smtClean="0"/>
              <a:t>19 December, 2022</a:t>
            </a:r>
            <a:endParaRPr lang="en-US" dirty="0"/>
          </a:p>
        </p:txBody>
      </p:sp>
      <p:sp>
        <p:nvSpPr>
          <p:cNvPr id="6" name="Holder 6"/>
          <p:cNvSpPr>
            <a:spLocks noGrp="1"/>
          </p:cNvSpPr>
          <p:nvPr>
            <p:ph type="sldNum" sz="quarter" idx="7"/>
          </p:nvPr>
        </p:nvSpPr>
        <p:spPr/>
        <p:txBody>
          <a:bodyPr lIns="0" tIns="0" rIns="0" bIns="0"/>
          <a:lstStyle>
            <a:lvl1pPr>
              <a:defRPr sz="2400" b="0" i="0">
                <a:solidFill>
                  <a:schemeClr val="bg1"/>
                </a:solidFill>
                <a:latin typeface="Arial MT"/>
                <a:cs typeface="Arial MT"/>
              </a:defRPr>
            </a:lvl1pPr>
          </a:lstStyle>
          <a:p>
            <a:pPr marL="38100">
              <a:lnSpc>
                <a:spcPts val="2755"/>
              </a:lnSpc>
            </a:pPr>
            <a:fld id="{81D60167-4931-47E6-BA6A-407CBD079E47}" type="slidenum">
              <a:rPr spc="-5" dirty="0"/>
              <a:t>‹#›</a:t>
            </a:fld>
            <a:endParaRPr spc="-5" dirty="0"/>
          </a:p>
        </p:txBody>
      </p:sp>
      <p:sp>
        <p:nvSpPr>
          <p:cNvPr id="7" name="Holder 3"/>
          <p:cNvSpPr>
            <a:spLocks noGrp="1"/>
          </p:cNvSpPr>
          <p:nvPr>
            <p:ph type="body" idx="1" hasCustomPrompt="1"/>
          </p:nvPr>
        </p:nvSpPr>
        <p:spPr>
          <a:xfrm>
            <a:off x="344647" y="1295400"/>
            <a:ext cx="11502704" cy="276999"/>
          </a:xfrm>
        </p:spPr>
        <p:txBody>
          <a:bodyPr lIns="0" tIns="0" rIns="0" bIns="0"/>
          <a:lstStyle>
            <a:lvl1pPr>
              <a:defRPr b="0" i="0" baseline="0">
                <a:solidFill>
                  <a:schemeClr val="tx1"/>
                </a:solidFill>
              </a:defRPr>
            </a:lvl1pPr>
          </a:lstStyle>
          <a:p>
            <a:r>
              <a:rPr lang="az-Latn-AZ" dirty="0" smtClean="0"/>
              <a:t>Click to add text</a:t>
            </a:r>
            <a:endParaRP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276999"/>
          </a:xfrm>
        </p:spPr>
        <p:txBody>
          <a:bodyPr lIns="0" tIns="0" rIns="0" bIns="0"/>
          <a:lstStyle>
            <a:lvl1pPr algn="l">
              <a:defRPr>
                <a:solidFill>
                  <a:schemeClr val="tx1">
                    <a:tint val="75000"/>
                  </a:schemeClr>
                </a:solidFill>
              </a:defRPr>
            </a:lvl1pPr>
          </a:lstStyle>
          <a:p>
            <a:r>
              <a:rPr lang="en-US" smtClean="0"/>
              <a:t>19 December, 2022</a:t>
            </a:r>
            <a:endParaRPr lang="en-US" dirty="0"/>
          </a:p>
        </p:txBody>
      </p:sp>
      <p:sp>
        <p:nvSpPr>
          <p:cNvPr id="4" name="Holder 4"/>
          <p:cNvSpPr>
            <a:spLocks noGrp="1"/>
          </p:cNvSpPr>
          <p:nvPr>
            <p:ph type="sldNum" sz="quarter" idx="7"/>
          </p:nvPr>
        </p:nvSpPr>
        <p:spPr>
          <a:xfrm>
            <a:off x="11297389" y="6396881"/>
            <a:ext cx="742211" cy="366395"/>
          </a:xfrm>
        </p:spPr>
        <p:txBody>
          <a:bodyPr lIns="0" tIns="0" rIns="0" bIns="0"/>
          <a:lstStyle>
            <a:lvl1pPr>
              <a:defRPr sz="2400" b="0" i="0">
                <a:solidFill>
                  <a:schemeClr val="bg1"/>
                </a:solidFill>
                <a:latin typeface="Arial MT"/>
                <a:cs typeface="Arial MT"/>
              </a:defRPr>
            </a:lvl1pPr>
          </a:lstStyle>
          <a:p>
            <a:pPr marL="38100">
              <a:lnSpc>
                <a:spcPts val="2755"/>
              </a:lnSpc>
            </a:pPr>
            <a:fld id="{81D60167-4931-47E6-BA6A-407CBD079E47}" type="slidenum">
              <a:rPr spc="-5" dirty="0"/>
              <a:t>‹#›</a:t>
            </a:fld>
            <a:endParaRPr spc="-5" dirty="0"/>
          </a:p>
        </p:txBody>
      </p:sp>
      <p:sp>
        <p:nvSpPr>
          <p:cNvPr id="5" name="Holder 3"/>
          <p:cNvSpPr>
            <a:spLocks noGrp="1"/>
          </p:cNvSpPr>
          <p:nvPr>
            <p:ph idx="1"/>
          </p:nvPr>
        </p:nvSpPr>
        <p:spPr>
          <a:xfrm>
            <a:off x="344648" y="1371600"/>
            <a:ext cx="11502704" cy="4146550"/>
          </a:xfrm>
          <a:prstGeom prst="rect">
            <a:avLst/>
          </a:prstGeom>
        </p:spPr>
        <p:txBody>
          <a:bodyPr wrap="square" lIns="0" tIns="0" rIns="0" bIns="0">
            <a:spAutoFit/>
          </a:bodyPr>
          <a:lstStyle>
            <a:lvl1pPr>
              <a:defRPr b="0" i="0">
                <a:solidFill>
                  <a:schemeClr val="tx1"/>
                </a:solidFill>
              </a:defRPr>
            </a:lvl1pPr>
          </a:lstStyle>
          <a:p>
            <a:endParaRPr dirty="0"/>
          </a:p>
        </p:txBody>
      </p:sp>
      <p:sp>
        <p:nvSpPr>
          <p:cNvPr id="11" name="Title 10"/>
          <p:cNvSpPr>
            <a:spLocks noGrp="1"/>
          </p:cNvSpPr>
          <p:nvPr>
            <p:ph type="title"/>
          </p:nvPr>
        </p:nvSpPr>
        <p:spPr>
          <a:xfrm>
            <a:off x="344648" y="511810"/>
            <a:ext cx="10170953" cy="430887"/>
          </a:xfrm>
        </p:spPr>
        <p:txBody>
          <a:bodyPr/>
          <a:lstStyle>
            <a:lvl1pPr>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87735"/>
                </a:solidFill>
                <a:latin typeface="Segoe UI"/>
                <a:cs typeface="Segoe UI"/>
              </a:defRPr>
            </a:lvl1pPr>
          </a:lstStyle>
          <a:p>
            <a:endParaRPr/>
          </a:p>
        </p:txBody>
      </p:sp>
      <p:sp>
        <p:nvSpPr>
          <p:cNvPr id="3" name="Holder 3"/>
          <p:cNvSpPr>
            <a:spLocks noGrp="1"/>
          </p:cNvSpPr>
          <p:nvPr>
            <p:ph sz="half" idx="2"/>
          </p:nvPr>
        </p:nvSpPr>
        <p:spPr>
          <a:xfrm>
            <a:off x="403640" y="1536143"/>
            <a:ext cx="4312285" cy="3769995"/>
          </a:xfrm>
          <a:prstGeom prst="rect">
            <a:avLst/>
          </a:prstGeom>
        </p:spPr>
        <p:txBody>
          <a:bodyPr wrap="square" lIns="0" tIns="0" rIns="0" bIns="0">
            <a:spAutoFit/>
          </a:bodyPr>
          <a:lstStyle>
            <a:lvl1pPr>
              <a:defRPr sz="2000" b="1" i="0">
                <a:solidFill>
                  <a:schemeClr val="tx1"/>
                </a:solidFill>
                <a:latin typeface="Segoe UI"/>
                <a:cs typeface="Segoe UI"/>
              </a:defRPr>
            </a:lvl1pPr>
          </a:lstStyle>
          <a:p>
            <a:endParaRPr/>
          </a:p>
        </p:txBody>
      </p:sp>
      <p:sp>
        <p:nvSpPr>
          <p:cNvPr id="4" name="Holder 4"/>
          <p:cNvSpPr>
            <a:spLocks noGrp="1"/>
          </p:cNvSpPr>
          <p:nvPr>
            <p:ph sz="half" idx="3"/>
          </p:nvPr>
        </p:nvSpPr>
        <p:spPr>
          <a:xfrm>
            <a:off x="6739920" y="1250778"/>
            <a:ext cx="4121150" cy="3477260"/>
          </a:xfrm>
          <a:prstGeom prst="rect">
            <a:avLst/>
          </a:prstGeom>
        </p:spPr>
        <p:txBody>
          <a:bodyPr wrap="square" lIns="0" tIns="0" rIns="0" bIns="0">
            <a:spAutoFit/>
          </a:bodyPr>
          <a:lstStyle>
            <a:lvl1pPr>
              <a:defRPr sz="2000" b="1"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19 December, 2022</a:t>
            </a:r>
            <a:endParaRPr lang="en-US"/>
          </a:p>
        </p:txBody>
      </p:sp>
      <p:sp>
        <p:nvSpPr>
          <p:cNvPr id="7" name="Holder 7"/>
          <p:cNvSpPr>
            <a:spLocks noGrp="1"/>
          </p:cNvSpPr>
          <p:nvPr>
            <p:ph type="sldNum" sz="quarter" idx="7"/>
          </p:nvPr>
        </p:nvSpPr>
        <p:spPr/>
        <p:txBody>
          <a:bodyPr lIns="0" tIns="0" rIns="0" bIns="0"/>
          <a:lstStyle>
            <a:lvl1pPr>
              <a:defRPr sz="2400" b="0" i="0">
                <a:solidFill>
                  <a:schemeClr val="bg1"/>
                </a:solidFill>
                <a:latin typeface="Arial MT"/>
                <a:cs typeface="Arial MT"/>
              </a:defRPr>
            </a:lvl1pPr>
          </a:lstStyle>
          <a:p>
            <a:pPr marL="38100">
              <a:lnSpc>
                <a:spcPts val="2755"/>
              </a:lnSpc>
            </a:pPr>
            <a:fld id="{81D60167-4931-47E6-BA6A-407CBD079E47}" type="slidenum">
              <a:rPr spc="-5" dirty="0"/>
              <a:t>‹#›</a:t>
            </a:fld>
            <a:endParaRPr spc="-5"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2" y="1016"/>
            <a:ext cx="12188387" cy="6855968"/>
          </a:xfrm>
          <a:prstGeom prst="rect">
            <a:avLst/>
          </a:prstGeom>
        </p:spPr>
      </p:pic>
      <p:sp>
        <p:nvSpPr>
          <p:cNvPr id="2" name="Заголовок 1"/>
          <p:cNvSpPr>
            <a:spLocks noGrp="1"/>
          </p:cNvSpPr>
          <p:nvPr>
            <p:ph type="title"/>
          </p:nvPr>
        </p:nvSpPr>
        <p:spPr>
          <a:xfrm>
            <a:off x="780142" y="4417256"/>
            <a:ext cx="5741540" cy="798282"/>
          </a:xfrm>
          <a:prstGeom prst="rect">
            <a:avLst/>
          </a:prstGeom>
        </p:spPr>
        <p:txBody>
          <a:bodyPr anchor="ctr"/>
          <a:lstStyle>
            <a:lvl1pPr algn="l">
              <a:defRPr sz="2400" b="1" baseline="0">
                <a:solidFill>
                  <a:srgbClr val="887735"/>
                </a:solidFill>
                <a:latin typeface="Segoe UI" charset="0"/>
                <a:ea typeface="Segoe UI" charset="0"/>
                <a:cs typeface="Segoe UI" charset="0"/>
              </a:defRPr>
            </a:lvl1pPr>
          </a:lstStyle>
          <a:p>
            <a:r>
              <a:rPr lang="en-US" dirty="0"/>
              <a:t>Click to edit Master title style</a:t>
            </a:r>
            <a:endParaRPr lang="ru-RU" dirty="0"/>
          </a:p>
        </p:txBody>
      </p:sp>
      <p:sp>
        <p:nvSpPr>
          <p:cNvPr id="9" name="Text Placeholder 8"/>
          <p:cNvSpPr>
            <a:spLocks noGrp="1"/>
          </p:cNvSpPr>
          <p:nvPr>
            <p:ph type="body" sz="quarter" idx="11"/>
          </p:nvPr>
        </p:nvSpPr>
        <p:spPr>
          <a:xfrm>
            <a:off x="781051" y="5381495"/>
            <a:ext cx="5740400" cy="600075"/>
          </a:xfrm>
          <a:prstGeom prst="rect">
            <a:avLst/>
          </a:prstGeom>
        </p:spPr>
        <p:txBody>
          <a:bodyPr/>
          <a:lstStyle>
            <a:lvl1pPr marL="0" indent="0">
              <a:buNone/>
              <a:defRPr b="0">
                <a:solidFill>
                  <a:schemeClr val="bg2">
                    <a:lumMod val="50000"/>
                  </a:schemeClr>
                </a:solidFill>
                <a:latin typeface="Segoe UI" charset="0"/>
                <a:ea typeface="Segoe UI" charset="0"/>
                <a:cs typeface="Segoe UI" charset="0"/>
              </a:defRPr>
            </a:lvl1pPr>
          </a:lstStyle>
          <a:p>
            <a:pPr lvl="0"/>
            <a:r>
              <a:rPr lang="en-US"/>
              <a:t>Click to edit Master text styles</a:t>
            </a:r>
          </a:p>
        </p:txBody>
      </p:sp>
    </p:spTree>
    <p:extLst>
      <p:ext uri="{BB962C8B-B14F-4D97-AF65-F5344CB8AC3E}">
        <p14:creationId xmlns:p14="http://schemas.microsoft.com/office/powerpoint/2010/main" val="42832269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3"/>
          <a:stretch/>
        </p:blipFill>
        <p:spPr>
          <a:xfrm>
            <a:off x="0" y="0"/>
            <a:ext cx="12252960" cy="6858000"/>
          </a:xfrm>
          <a:prstGeom prst="rect">
            <a:avLst/>
          </a:prstGeom>
        </p:spPr>
      </p:pic>
      <p:sp>
        <p:nvSpPr>
          <p:cNvPr id="7" name="Текст 2"/>
          <p:cNvSpPr>
            <a:spLocks noGrp="1"/>
          </p:cNvSpPr>
          <p:nvPr>
            <p:ph type="body" sz="quarter" idx="11"/>
          </p:nvPr>
        </p:nvSpPr>
        <p:spPr>
          <a:xfrm>
            <a:off x="278563" y="1521800"/>
            <a:ext cx="11518679" cy="4324054"/>
          </a:xfrm>
          <a:prstGeom prst="rect">
            <a:avLst/>
          </a:prstGeom>
        </p:spPr>
        <p:txBody>
          <a:bodyPr/>
          <a:lstStyle>
            <a:lvl1pPr marL="0" marR="0" indent="0" algn="l" defTabSz="342900" rtl="0" eaLnBrk="0" fontAlgn="base" latinLnBrk="0" hangingPunct="0">
              <a:lnSpc>
                <a:spcPct val="100000"/>
              </a:lnSpc>
              <a:spcBef>
                <a:spcPct val="20000"/>
              </a:spcBef>
              <a:spcAft>
                <a:spcPct val="0"/>
              </a:spcAft>
              <a:buClrTx/>
              <a:buSzTx/>
              <a:buFont typeface="Arial" panose="020B0604020202020204" pitchFamily="34" charset="0"/>
              <a:buNone/>
              <a:tabLst/>
              <a:defRPr sz="1500" b="0" baseline="0">
                <a:solidFill>
                  <a:srgbClr val="002444"/>
                </a:solidFill>
                <a:latin typeface="Segoe UI Symbol" charset="0"/>
                <a:ea typeface="Segoe UI Symbol" charset="0"/>
                <a:cs typeface="Segoe UI Symbol" charset="0"/>
              </a:defRPr>
            </a:lvl1pPr>
            <a:lvl2pPr>
              <a:defRPr sz="1500">
                <a:latin typeface="Verdana" panose="020B0604030504040204" pitchFamily="34" charset="0"/>
                <a:ea typeface="Verdana" panose="020B0604030504040204" pitchFamily="34" charset="0"/>
              </a:defRPr>
            </a:lvl2pPr>
          </a:lstStyle>
          <a:p>
            <a:pPr lvl="0"/>
            <a:r>
              <a:rPr lang="en-US"/>
              <a:t>Click to edit Master text styles</a:t>
            </a:r>
          </a:p>
        </p:txBody>
      </p:sp>
      <p:sp>
        <p:nvSpPr>
          <p:cNvPr id="5" name="Slide Number Placeholder 5"/>
          <p:cNvSpPr>
            <a:spLocks noGrp="1"/>
          </p:cNvSpPr>
          <p:nvPr>
            <p:ph type="sldNum" sz="quarter" idx="12"/>
          </p:nvPr>
        </p:nvSpPr>
        <p:spPr>
          <a:xfrm>
            <a:off x="11085416" y="6342629"/>
            <a:ext cx="668867" cy="409575"/>
          </a:xfrm>
          <a:prstGeom prst="rect">
            <a:avLst/>
          </a:prstGeom>
        </p:spPr>
        <p:txBody>
          <a:bodyPr/>
          <a:lstStyle>
            <a:lvl1pPr algn="ctr">
              <a:defRPr sz="2400">
                <a:solidFill>
                  <a:schemeClr val="bg1"/>
                </a:solidFill>
                <a:latin typeface="Averta" charset="0"/>
                <a:ea typeface="Averta" charset="0"/>
                <a:cs typeface="Averta" charset="0"/>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fld id="{E3B6FE20-F526-A443-8A48-A8874A55E247}" type="slidenum">
              <a:rPr kumimoji="0" lang="en-US" sz="2400" b="0" i="0" u="none" strike="noStrike" kern="1200" cap="none" spc="0" normalizeH="0" baseline="0" noProof="0" smtClean="0">
                <a:ln>
                  <a:noFill/>
                </a:ln>
                <a:solidFill>
                  <a:prstClr val="white"/>
                </a:solidFill>
                <a:effectLst/>
                <a:uLnTx/>
                <a:uFillTx/>
                <a:latin typeface="Averta" charset="0"/>
              </a:rPr>
              <a:pPr marL="0" marR="0" lvl="0" indent="0" algn="ctr" defTabSz="457200" rtl="0" eaLnBrk="0" fontAlgn="base" latinLnBrk="0" hangingPunct="0">
                <a:lnSpc>
                  <a:spcPct val="100000"/>
                </a:lnSpc>
                <a:spcBef>
                  <a:spcPct val="0"/>
                </a:spcBef>
                <a:spcAft>
                  <a:spcPct val="0"/>
                </a:spcAft>
                <a:buClrTx/>
                <a:buSzTx/>
                <a:buFontTx/>
                <a:buNone/>
                <a:tabLst/>
                <a:defRPr/>
              </a:pPr>
              <a:t>‹#›</a:t>
            </a:fld>
            <a:endParaRPr kumimoji="0" lang="en-US" sz="2400" b="0" i="0" u="none" strike="noStrike" kern="1200" cap="none" spc="0" normalizeH="0" baseline="0" noProof="0" dirty="0">
              <a:ln>
                <a:noFill/>
              </a:ln>
              <a:solidFill>
                <a:prstClr val="white"/>
              </a:solidFill>
              <a:effectLst/>
              <a:uLnTx/>
              <a:uFillTx/>
              <a:latin typeface="Averta" charset="0"/>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6922" y="-37719"/>
            <a:ext cx="930320" cy="1094745"/>
          </a:xfrm>
          <a:prstGeom prst="rect">
            <a:avLst/>
          </a:prstGeom>
        </p:spPr>
      </p:pic>
    </p:spTree>
    <p:extLst>
      <p:ext uri="{BB962C8B-B14F-4D97-AF65-F5344CB8AC3E}">
        <p14:creationId xmlns:p14="http://schemas.microsoft.com/office/powerpoint/2010/main" val="32639642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2" y="1016"/>
            <a:ext cx="12188387" cy="6855968"/>
          </a:xfrm>
          <a:prstGeom prst="rect">
            <a:avLst/>
          </a:prstGeom>
        </p:spPr>
      </p:pic>
      <p:sp>
        <p:nvSpPr>
          <p:cNvPr id="11" name="Заголовок 1"/>
          <p:cNvSpPr>
            <a:spLocks noGrp="1"/>
          </p:cNvSpPr>
          <p:nvPr>
            <p:ph type="title"/>
          </p:nvPr>
        </p:nvSpPr>
        <p:spPr>
          <a:xfrm>
            <a:off x="802640" y="3037681"/>
            <a:ext cx="10586720" cy="552450"/>
          </a:xfrm>
          <a:prstGeom prst="rect">
            <a:avLst/>
          </a:prstGeom>
        </p:spPr>
        <p:txBody>
          <a:bodyPr anchor="ctr"/>
          <a:lstStyle>
            <a:lvl1pPr algn="ctr">
              <a:defRPr sz="2325" b="1">
                <a:solidFill>
                  <a:srgbClr val="887735"/>
                </a:solidFill>
                <a:latin typeface="Segoe UI" charset="0"/>
                <a:ea typeface="Segoe UI" charset="0"/>
                <a:cs typeface="Segoe UI" charset="0"/>
              </a:defRPr>
            </a:lvl1pPr>
          </a:lstStyle>
          <a:p>
            <a:r>
              <a:rPr lang="en-US" dirty="0"/>
              <a:t>Click to edit Master title style</a:t>
            </a:r>
            <a:endParaRPr lang="ru-RU" dirty="0"/>
          </a:p>
        </p:txBody>
      </p:sp>
      <p:sp>
        <p:nvSpPr>
          <p:cNvPr id="4" name="Текст 2"/>
          <p:cNvSpPr txBox="1">
            <a:spLocks/>
          </p:cNvSpPr>
          <p:nvPr userDrawn="1"/>
        </p:nvSpPr>
        <p:spPr bwMode="auto">
          <a:xfrm>
            <a:off x="656167" y="4387850"/>
            <a:ext cx="3922184"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defRPr>
                <a:solidFill>
                  <a:schemeClr val="tx1"/>
                </a:solidFill>
                <a:latin typeface="Calibri" charset="0"/>
                <a:ea typeface="MS PGothic" charset="-128"/>
              </a:defRPr>
            </a:lvl1pPr>
            <a:lvl2pPr marL="557213" indent="-214313" defTabSz="342900">
              <a:defRPr>
                <a:solidFill>
                  <a:schemeClr val="tx1"/>
                </a:solidFill>
                <a:latin typeface="Calibri" charset="0"/>
                <a:ea typeface="MS PGothic" charset="-128"/>
              </a:defRPr>
            </a:lvl2pPr>
            <a:lvl3pPr marL="857250" indent="-171450" defTabSz="342900">
              <a:defRPr>
                <a:solidFill>
                  <a:schemeClr val="tx1"/>
                </a:solidFill>
                <a:latin typeface="Calibri" charset="0"/>
                <a:ea typeface="MS PGothic" charset="-128"/>
              </a:defRPr>
            </a:lvl3pPr>
            <a:lvl4pPr marL="1200150" indent="-171450" defTabSz="342900">
              <a:defRPr>
                <a:solidFill>
                  <a:schemeClr val="tx1"/>
                </a:solidFill>
                <a:latin typeface="Calibri" charset="0"/>
                <a:ea typeface="MS PGothic" charset="-128"/>
              </a:defRPr>
            </a:lvl4pPr>
            <a:lvl5pPr marL="1543050" indent="-171450" defTabSz="342900">
              <a:defRPr>
                <a:solidFill>
                  <a:schemeClr val="tx1"/>
                </a:solidFill>
                <a:latin typeface="Calibri" charset="0"/>
                <a:ea typeface="MS PGothic" charset="-128"/>
              </a:defRPr>
            </a:lvl5pPr>
            <a:lvl6pPr marL="2000250" indent="-171450" defTabSz="342900" eaLnBrk="0" fontAlgn="base" hangingPunct="0">
              <a:spcBef>
                <a:spcPct val="0"/>
              </a:spcBef>
              <a:spcAft>
                <a:spcPct val="0"/>
              </a:spcAft>
              <a:defRPr>
                <a:solidFill>
                  <a:schemeClr val="tx1"/>
                </a:solidFill>
                <a:latin typeface="Calibri" charset="0"/>
                <a:ea typeface="MS PGothic" charset="-128"/>
              </a:defRPr>
            </a:lvl6pPr>
            <a:lvl7pPr marL="2457450" indent="-171450" defTabSz="342900" eaLnBrk="0" fontAlgn="base" hangingPunct="0">
              <a:spcBef>
                <a:spcPct val="0"/>
              </a:spcBef>
              <a:spcAft>
                <a:spcPct val="0"/>
              </a:spcAft>
              <a:defRPr>
                <a:solidFill>
                  <a:schemeClr val="tx1"/>
                </a:solidFill>
                <a:latin typeface="Calibri" charset="0"/>
                <a:ea typeface="MS PGothic" charset="-128"/>
              </a:defRPr>
            </a:lvl7pPr>
            <a:lvl8pPr marL="2914650" indent="-171450" defTabSz="342900" eaLnBrk="0" fontAlgn="base" hangingPunct="0">
              <a:spcBef>
                <a:spcPct val="0"/>
              </a:spcBef>
              <a:spcAft>
                <a:spcPct val="0"/>
              </a:spcAft>
              <a:defRPr>
                <a:solidFill>
                  <a:schemeClr val="tx1"/>
                </a:solidFill>
                <a:latin typeface="Calibri" charset="0"/>
                <a:ea typeface="MS PGothic" charset="-128"/>
              </a:defRPr>
            </a:lvl8pPr>
            <a:lvl9pPr marL="3371850" indent="-171450" defTabSz="3429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342900" rtl="0" eaLnBrk="0" fontAlgn="base" latinLnBrk="0" hangingPunct="0">
              <a:lnSpc>
                <a:spcPct val="100000"/>
              </a:lnSpc>
              <a:spcBef>
                <a:spcPct val="20000"/>
              </a:spcBef>
              <a:spcAft>
                <a:spcPct val="0"/>
              </a:spcAft>
              <a:buClrTx/>
              <a:buSzTx/>
              <a:buFont typeface="Arial" charset="0"/>
              <a:buNone/>
              <a:tabLst/>
              <a:defRPr/>
            </a:pPr>
            <a:r>
              <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rPr>
              <a:t>AZ1000, Azərbaycan, Bakı, </a:t>
            </a:r>
          </a:p>
          <a:p>
            <a:pPr marL="0" marR="0" lvl="0" indent="0" algn="l" defTabSz="342900" rtl="0" eaLnBrk="0" fontAlgn="base" latinLnBrk="0" hangingPunct="0">
              <a:lnSpc>
                <a:spcPct val="100000"/>
              </a:lnSpc>
              <a:spcBef>
                <a:spcPct val="20000"/>
              </a:spcBef>
              <a:spcAft>
                <a:spcPct val="0"/>
              </a:spcAft>
              <a:buClrTx/>
              <a:buSzTx/>
              <a:buFont typeface="Arial" charset="0"/>
              <a:buNone/>
              <a:tabLst/>
              <a:defRPr/>
            </a:pPr>
            <a:r>
              <a:rPr kumimoji="1" lang="en-US" altLang="x-none" sz="1200" b="0" i="0" u="none" strike="noStrike" kern="1200" cap="none" spc="0" normalizeH="0" baseline="0" noProof="0" dirty="0" err="1">
                <a:ln>
                  <a:noFill/>
                </a:ln>
                <a:solidFill>
                  <a:prstClr val="black"/>
                </a:solidFill>
                <a:effectLst/>
                <a:uLnTx/>
                <a:uFillTx/>
                <a:latin typeface="Segoe UI Symbol" charset="0"/>
                <a:ea typeface="Segoe UI Symbol" charset="0"/>
                <a:cs typeface="Segoe UI Symbol" charset="0"/>
              </a:rPr>
              <a:t>Üzeyir</a:t>
            </a:r>
            <a:r>
              <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rPr>
              <a:t> </a:t>
            </a:r>
            <a:r>
              <a:rPr kumimoji="1" lang="en-US" altLang="x-none" sz="1200" b="0" i="0" u="none" strike="noStrike" kern="1200" cap="none" spc="0" normalizeH="0" baseline="0" noProof="0" dirty="0" err="1">
                <a:ln>
                  <a:noFill/>
                </a:ln>
                <a:solidFill>
                  <a:prstClr val="black"/>
                </a:solidFill>
                <a:effectLst/>
                <a:uLnTx/>
                <a:uFillTx/>
                <a:latin typeface="Segoe UI Symbol" charset="0"/>
                <a:ea typeface="Segoe UI Symbol" charset="0"/>
                <a:cs typeface="Segoe UI Symbol" charset="0"/>
              </a:rPr>
              <a:t>Hacıbəyli</a:t>
            </a:r>
            <a:r>
              <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rPr>
              <a:t> </a:t>
            </a:r>
            <a:r>
              <a:rPr kumimoji="1" lang="en-US" altLang="x-none" sz="1200" b="0" i="0" u="none" strike="noStrike" kern="1200" cap="none" spc="0" normalizeH="0" baseline="0" noProof="0" dirty="0" err="1">
                <a:ln>
                  <a:noFill/>
                </a:ln>
                <a:solidFill>
                  <a:prstClr val="black"/>
                </a:solidFill>
                <a:effectLst/>
                <a:uLnTx/>
                <a:uFillTx/>
                <a:latin typeface="Segoe UI Symbol" charset="0"/>
                <a:ea typeface="Segoe UI Symbol" charset="0"/>
                <a:cs typeface="Segoe UI Symbol" charset="0"/>
              </a:rPr>
              <a:t>küçəsi</a:t>
            </a:r>
            <a:r>
              <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rPr>
              <a:t>, 84 (</a:t>
            </a:r>
            <a:r>
              <a:rPr kumimoji="1" lang="en-US" altLang="x-none" sz="1200" b="0" i="0" u="none" strike="noStrike" kern="1200" cap="none" spc="0" normalizeH="0" baseline="0" noProof="0" dirty="0" err="1">
                <a:ln>
                  <a:noFill/>
                </a:ln>
                <a:solidFill>
                  <a:prstClr val="black"/>
                </a:solidFill>
                <a:effectLst/>
                <a:uLnTx/>
                <a:uFillTx/>
                <a:latin typeface="Segoe UI Symbol" charset="0"/>
                <a:ea typeface="Segoe UI Symbol" charset="0"/>
                <a:cs typeface="Segoe UI Symbol" charset="0"/>
              </a:rPr>
              <a:t>Hökumət</a:t>
            </a:r>
            <a:r>
              <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rPr>
              <a:t> </a:t>
            </a:r>
            <a:r>
              <a:rPr kumimoji="1" lang="en-US" altLang="x-none" sz="1200" b="0" i="0" u="none" strike="noStrike" kern="1200" cap="none" spc="0" normalizeH="0" baseline="0" noProof="0" dirty="0" err="1">
                <a:ln>
                  <a:noFill/>
                </a:ln>
                <a:solidFill>
                  <a:prstClr val="black"/>
                </a:solidFill>
                <a:effectLst/>
                <a:uLnTx/>
                <a:uFillTx/>
                <a:latin typeface="Segoe UI Symbol" charset="0"/>
                <a:ea typeface="Segoe UI Symbol" charset="0"/>
                <a:cs typeface="Segoe UI Symbol" charset="0"/>
              </a:rPr>
              <a:t>Evi</a:t>
            </a:r>
            <a:r>
              <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rPr>
              <a:t>)</a:t>
            </a:r>
          </a:p>
          <a:p>
            <a:pPr marL="0" marR="0" lvl="0" indent="0" algn="l" defTabSz="342900" rtl="0" eaLnBrk="0" fontAlgn="base" latinLnBrk="0" hangingPunct="0">
              <a:lnSpc>
                <a:spcPct val="100000"/>
              </a:lnSpc>
              <a:spcBef>
                <a:spcPct val="20000"/>
              </a:spcBef>
              <a:spcAft>
                <a:spcPct val="0"/>
              </a:spcAft>
              <a:buClrTx/>
              <a:buSzTx/>
              <a:buFont typeface="Arial" charset="0"/>
              <a:buNone/>
              <a:tabLst/>
              <a:defRPr/>
            </a:pPr>
            <a:r>
              <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rPr>
              <a:t>Tel.:	(+994 12) 493 88 67</a:t>
            </a:r>
          </a:p>
          <a:p>
            <a:pPr marL="0" marR="0" lvl="0" indent="0" algn="l" defTabSz="342900" rtl="0" eaLnBrk="0" fontAlgn="base" latinLnBrk="0" hangingPunct="0">
              <a:lnSpc>
                <a:spcPct val="100000"/>
              </a:lnSpc>
              <a:spcBef>
                <a:spcPct val="20000"/>
              </a:spcBef>
              <a:spcAft>
                <a:spcPct val="0"/>
              </a:spcAft>
              <a:buClrTx/>
              <a:buSzTx/>
              <a:buFont typeface="Arial" charset="0"/>
              <a:buNone/>
              <a:tabLst/>
              <a:defRPr/>
            </a:pPr>
            <a:r>
              <a:rPr kumimoji="1" lang="en-US" altLang="x-none" sz="1200" b="0" i="0" u="none" strike="noStrike" kern="1200" cap="none" spc="0" normalizeH="0" baseline="0" noProof="0" dirty="0" err="1">
                <a:ln>
                  <a:noFill/>
                </a:ln>
                <a:solidFill>
                  <a:prstClr val="black"/>
                </a:solidFill>
                <a:effectLst/>
                <a:uLnTx/>
                <a:uFillTx/>
                <a:latin typeface="Segoe UI Symbol" charset="0"/>
                <a:ea typeface="Segoe UI Symbol" charset="0"/>
                <a:cs typeface="Segoe UI Symbol" charset="0"/>
              </a:rPr>
              <a:t>Faks</a:t>
            </a:r>
            <a:r>
              <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rPr>
              <a:t>: (+994 12) 492 58 95</a:t>
            </a:r>
          </a:p>
          <a:p>
            <a:pPr marL="0" marR="0" lvl="0" indent="0" algn="l" defTabSz="342900" rtl="0" eaLnBrk="0" fontAlgn="base" latinLnBrk="0" hangingPunct="0">
              <a:lnSpc>
                <a:spcPct val="100000"/>
              </a:lnSpc>
              <a:spcBef>
                <a:spcPct val="20000"/>
              </a:spcBef>
              <a:spcAft>
                <a:spcPct val="0"/>
              </a:spcAft>
              <a:buClrTx/>
              <a:buSzTx/>
              <a:buFont typeface="Arial" charset="0"/>
              <a:buNone/>
              <a:tabLst/>
              <a:defRPr/>
            </a:pPr>
            <a:r>
              <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rPr>
              <a:t>E-</a:t>
            </a:r>
            <a:r>
              <a:rPr kumimoji="1" lang="en-US" altLang="x-none" sz="1200" b="0" i="0" u="none" strike="noStrike" kern="1200" cap="none" spc="0" normalizeH="0" baseline="0" noProof="0" dirty="0" err="1">
                <a:ln>
                  <a:noFill/>
                </a:ln>
                <a:solidFill>
                  <a:prstClr val="black"/>
                </a:solidFill>
                <a:effectLst/>
                <a:uLnTx/>
                <a:uFillTx/>
                <a:latin typeface="Segoe UI Symbol" charset="0"/>
                <a:ea typeface="Segoe UI Symbol" charset="0"/>
                <a:cs typeface="Segoe UI Symbol" charset="0"/>
              </a:rPr>
              <a:t>poçt</a:t>
            </a:r>
            <a:r>
              <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rPr>
              <a:t>: </a:t>
            </a:r>
            <a:r>
              <a:rPr kumimoji="1" lang="en-US" altLang="x-none" sz="1200" b="0" i="0" u="none" strike="noStrike" kern="1200" cap="none" spc="0" normalizeH="0" baseline="0" noProof="0" dirty="0" err="1">
                <a:ln>
                  <a:noFill/>
                </a:ln>
                <a:solidFill>
                  <a:prstClr val="black"/>
                </a:solidFill>
                <a:effectLst/>
                <a:uLnTx/>
                <a:uFillTx/>
                <a:latin typeface="Segoe UI Symbol" charset="0"/>
                <a:ea typeface="Segoe UI Symbol" charset="0"/>
                <a:cs typeface="Segoe UI Symbol" charset="0"/>
              </a:rPr>
              <a:t>office@economy.gov.az</a:t>
            </a:r>
            <a:endPar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endParaRPr>
          </a:p>
          <a:p>
            <a:pPr marL="0" marR="0" lvl="0" indent="0" algn="l" defTabSz="342900" rtl="0" eaLnBrk="0" fontAlgn="base" latinLnBrk="0" hangingPunct="0">
              <a:lnSpc>
                <a:spcPct val="100000"/>
              </a:lnSpc>
              <a:spcBef>
                <a:spcPct val="20000"/>
              </a:spcBef>
              <a:spcAft>
                <a:spcPct val="0"/>
              </a:spcAft>
              <a:buClrTx/>
              <a:buSzTx/>
              <a:buFont typeface="Arial" charset="0"/>
              <a:buNone/>
              <a:tabLst/>
              <a:defRPr/>
            </a:pPr>
            <a:r>
              <a:rPr kumimoji="1" lang="en-US" altLang="x-none" sz="1200" b="0" i="0" u="none" strike="noStrike" kern="1200" cap="none" spc="0" normalizeH="0" baseline="0" noProof="0" dirty="0" err="1">
                <a:ln>
                  <a:noFill/>
                </a:ln>
                <a:solidFill>
                  <a:prstClr val="black"/>
                </a:solidFill>
                <a:effectLst/>
                <a:uLnTx/>
                <a:uFillTx/>
                <a:latin typeface="Segoe UI Symbol" charset="0"/>
                <a:ea typeface="Segoe UI Symbol" charset="0"/>
                <a:cs typeface="Segoe UI Symbol" charset="0"/>
              </a:rPr>
              <a:t>www.economy.gov.az</a:t>
            </a:r>
            <a:endParaRPr kumimoji="1" lang="en-US" altLang="x-none" sz="1200" b="0" i="0" u="none" strike="noStrike" kern="1200" cap="none" spc="0" normalizeH="0" baseline="0" noProof="0" dirty="0">
              <a:ln>
                <a:noFill/>
              </a:ln>
              <a:solidFill>
                <a:prstClr val="black"/>
              </a:solidFill>
              <a:effectLst/>
              <a:uLnTx/>
              <a:uFillTx/>
              <a:latin typeface="Segoe UI Symbol" charset="0"/>
              <a:ea typeface="Segoe UI Symbol" charset="0"/>
              <a:cs typeface="Segoe UI Symbol" charset="0"/>
            </a:endParaRPr>
          </a:p>
        </p:txBody>
      </p:sp>
      <p:pic>
        <p:nvPicPr>
          <p:cNvPr id="5"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0184" y="5905503"/>
            <a:ext cx="2076834"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5937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88800" y="685800"/>
            <a:ext cx="8640000" cy="957200"/>
          </a:xfrm>
          <a:prstGeom prst="rect">
            <a:avLst/>
          </a:prstGeom>
        </p:spPr>
        <p:txBody>
          <a:bodyPr spcFirstLastPara="1" wrap="square" lIns="0" tIns="0" rIns="0" bIns="0"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44" name="Google Shape;44;p8"/>
          <p:cNvSpPr txBox="1">
            <a:spLocks noGrp="1"/>
          </p:cNvSpPr>
          <p:nvPr>
            <p:ph type="sldNum" idx="12"/>
          </p:nvPr>
        </p:nvSpPr>
        <p:spPr>
          <a:xfrm>
            <a:off x="11168100" y="6333133"/>
            <a:ext cx="731600" cy="242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457200" rtl="0" eaLnBrk="0" fontAlgn="base" latinLnBrk="0" hangingPunct="0">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Calibri" charset="0"/>
                <a:ea typeface="MS PGothic" charset="-128"/>
                <a:cs typeface="+mn-cs"/>
              </a:rPr>
              <a:pPr marL="0" marR="0" lvl="0" indent="0" algn="r" defTabSz="457200" rtl="0" eaLnBrk="0" fontAlgn="base" latinLnBrk="0" hangingPunct="0">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prstClr val="black"/>
              </a:solidFill>
              <a:effectLst/>
              <a:uLnTx/>
              <a:uFillTx/>
              <a:latin typeface="Calibri" charset="0"/>
              <a:ea typeface="MS PGothic" charset="-128"/>
              <a:cs typeface="+mn-cs"/>
            </a:endParaRPr>
          </a:p>
        </p:txBody>
      </p:sp>
    </p:spTree>
    <p:extLst>
      <p:ext uri="{BB962C8B-B14F-4D97-AF65-F5344CB8AC3E}">
        <p14:creationId xmlns:p14="http://schemas.microsoft.com/office/powerpoint/2010/main" val="617745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5" cstate="print"/>
          <a:stretch>
            <a:fillRect/>
          </a:stretch>
        </p:blipFill>
        <p:spPr>
          <a:xfrm>
            <a:off x="254000" y="1016000"/>
            <a:ext cx="11938000" cy="5842000"/>
          </a:xfrm>
          <a:prstGeom prst="rect">
            <a:avLst/>
          </a:prstGeom>
        </p:spPr>
      </p:pic>
      <p:sp>
        <p:nvSpPr>
          <p:cNvPr id="17" name="bg object 17"/>
          <p:cNvSpPr/>
          <p:nvPr/>
        </p:nvSpPr>
        <p:spPr>
          <a:xfrm>
            <a:off x="8869680" y="105156"/>
            <a:ext cx="2885440" cy="905510"/>
          </a:xfrm>
          <a:custGeom>
            <a:avLst/>
            <a:gdLst/>
            <a:ahLst/>
            <a:cxnLst/>
            <a:rect l="l" t="t" r="r" b="b"/>
            <a:pathLst>
              <a:path w="2885440" h="905510">
                <a:moveTo>
                  <a:pt x="0" y="0"/>
                </a:moveTo>
                <a:lnTo>
                  <a:pt x="2884931" y="0"/>
                </a:lnTo>
                <a:lnTo>
                  <a:pt x="2884931" y="905255"/>
                </a:lnTo>
                <a:lnTo>
                  <a:pt x="0" y="905255"/>
                </a:lnTo>
                <a:lnTo>
                  <a:pt x="0" y="0"/>
                </a:lnTo>
                <a:close/>
              </a:path>
            </a:pathLst>
          </a:custGeom>
          <a:ln w="9525">
            <a:solidFill>
              <a:srgbClr val="FFFFFF"/>
            </a:solidFill>
          </a:ln>
        </p:spPr>
        <p:txBody>
          <a:bodyPr wrap="square" lIns="0" tIns="0" rIns="0" bIns="0" rtlCol="0"/>
          <a:lstStyle/>
          <a:p>
            <a:endParaRPr/>
          </a:p>
        </p:txBody>
      </p:sp>
      <p:sp>
        <p:nvSpPr>
          <p:cNvPr id="2" name="Holder 2"/>
          <p:cNvSpPr>
            <a:spLocks noGrp="1"/>
          </p:cNvSpPr>
          <p:nvPr>
            <p:ph type="title"/>
          </p:nvPr>
        </p:nvSpPr>
        <p:spPr>
          <a:xfrm>
            <a:off x="5138800" y="3110706"/>
            <a:ext cx="1914398" cy="391160"/>
          </a:xfrm>
          <a:prstGeom prst="rect">
            <a:avLst/>
          </a:prstGeom>
        </p:spPr>
        <p:txBody>
          <a:bodyPr wrap="square" lIns="0" tIns="0" rIns="0" bIns="0">
            <a:spAutoFit/>
          </a:bodyPr>
          <a:lstStyle>
            <a:lvl1pPr>
              <a:defRPr sz="2400" b="1" i="0">
                <a:solidFill>
                  <a:srgbClr val="887735"/>
                </a:solidFill>
                <a:latin typeface="Segoe UI"/>
                <a:cs typeface="Segoe UI"/>
              </a:defRPr>
            </a:lvl1pPr>
          </a:lstStyle>
          <a:p>
            <a:endParaRPr/>
          </a:p>
        </p:txBody>
      </p:sp>
      <p:sp>
        <p:nvSpPr>
          <p:cNvPr id="3" name="Holder 3"/>
          <p:cNvSpPr>
            <a:spLocks noGrp="1"/>
          </p:cNvSpPr>
          <p:nvPr>
            <p:ph type="body" idx="1"/>
          </p:nvPr>
        </p:nvSpPr>
        <p:spPr>
          <a:xfrm>
            <a:off x="344647" y="1573229"/>
            <a:ext cx="11502704" cy="4146550"/>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r>
              <a:rPr lang="en-US" smtClean="0"/>
              <a:t>19 December, 2022</a:t>
            </a:r>
            <a:endParaRPr lang="en-US"/>
          </a:p>
        </p:txBody>
      </p:sp>
      <p:sp>
        <p:nvSpPr>
          <p:cNvPr id="6" name="Holder 6"/>
          <p:cNvSpPr>
            <a:spLocks noGrp="1"/>
          </p:cNvSpPr>
          <p:nvPr>
            <p:ph type="sldNum" sz="quarter" idx="7"/>
          </p:nvPr>
        </p:nvSpPr>
        <p:spPr>
          <a:xfrm>
            <a:off x="11297389" y="6396881"/>
            <a:ext cx="245745" cy="366395"/>
          </a:xfrm>
          <a:prstGeom prst="rect">
            <a:avLst/>
          </a:prstGeom>
        </p:spPr>
        <p:txBody>
          <a:bodyPr wrap="square" lIns="0" tIns="0" rIns="0" bIns="0">
            <a:spAutoFit/>
          </a:bodyPr>
          <a:lstStyle>
            <a:lvl1pPr>
              <a:defRPr sz="2400" b="0" i="0">
                <a:solidFill>
                  <a:schemeClr val="bg1"/>
                </a:solidFill>
                <a:latin typeface="Arial MT"/>
                <a:cs typeface="Arial MT"/>
              </a:defRPr>
            </a:lvl1pPr>
          </a:lstStyle>
          <a:p>
            <a:pPr marL="38100">
              <a:lnSpc>
                <a:spcPts val="2755"/>
              </a:lnSpc>
            </a:pPr>
            <a:fld id="{81D60167-4931-47E6-BA6A-407CBD079E47}" type="slidenum">
              <a:rPr spc="-5" dirty="0"/>
              <a:t>‹#›</a:t>
            </a:fld>
            <a:endParaRPr spc="-5" dirty="0"/>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83218" y="76127"/>
            <a:ext cx="756953" cy="93500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5" r:id="rId2"/>
    <p:sldLayoutId id="2147483663" r:id="rId3"/>
  </p:sldLayoutIdLst>
  <p:timing>
    <p:tnLst>
      <p:par>
        <p:cTn id="1" dur="indefinite" restart="never" nodeType="tmRoot"/>
      </p:par>
    </p:tnLst>
  </p:timing>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76882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iming>
    <p:tnLst>
      <p:par>
        <p:cTn id="1" dur="indefinite" restart="never" nodeType="tmRoot"/>
      </p:par>
    </p:tnLst>
  </p:timing>
  <p:hf hdr="0" ftr="0" dt="0"/>
  <p:txStyles>
    <p:titleStyle>
      <a:lvl1pPr algn="ctr" defTabSz="342900" rtl="0" eaLnBrk="0" fontAlgn="base" hangingPunct="0">
        <a:spcBef>
          <a:spcPct val="0"/>
        </a:spcBef>
        <a:spcAft>
          <a:spcPct val="0"/>
        </a:spcAft>
        <a:defRPr kumimoji="1" sz="3300" kern="1200">
          <a:solidFill>
            <a:schemeClr val="tx1"/>
          </a:solidFill>
          <a:latin typeface="+mj-lt"/>
          <a:ea typeface="MS PGothic" pitchFamily="34" charset="-128"/>
          <a:cs typeface="MS PGothic" charset="0"/>
        </a:defRPr>
      </a:lvl1pPr>
      <a:lvl2pPr algn="ctr" defTabSz="342900" rtl="0" eaLnBrk="0" fontAlgn="base" hangingPunct="0">
        <a:spcBef>
          <a:spcPct val="0"/>
        </a:spcBef>
        <a:spcAft>
          <a:spcPct val="0"/>
        </a:spcAft>
        <a:defRPr kumimoji="1" sz="3300">
          <a:solidFill>
            <a:schemeClr val="tx1"/>
          </a:solidFill>
          <a:latin typeface="Calibri" charset="0"/>
          <a:ea typeface="MS PGothic" pitchFamily="34" charset="-128"/>
          <a:cs typeface="MS PGothic" charset="0"/>
        </a:defRPr>
      </a:lvl2pPr>
      <a:lvl3pPr algn="ctr" defTabSz="342900" rtl="0" eaLnBrk="0" fontAlgn="base" hangingPunct="0">
        <a:spcBef>
          <a:spcPct val="0"/>
        </a:spcBef>
        <a:spcAft>
          <a:spcPct val="0"/>
        </a:spcAft>
        <a:defRPr kumimoji="1" sz="3300">
          <a:solidFill>
            <a:schemeClr val="tx1"/>
          </a:solidFill>
          <a:latin typeface="Calibri" charset="0"/>
          <a:ea typeface="MS PGothic" pitchFamily="34" charset="-128"/>
          <a:cs typeface="MS PGothic" charset="0"/>
        </a:defRPr>
      </a:lvl3pPr>
      <a:lvl4pPr algn="ctr" defTabSz="342900" rtl="0" eaLnBrk="0" fontAlgn="base" hangingPunct="0">
        <a:spcBef>
          <a:spcPct val="0"/>
        </a:spcBef>
        <a:spcAft>
          <a:spcPct val="0"/>
        </a:spcAft>
        <a:defRPr kumimoji="1" sz="3300">
          <a:solidFill>
            <a:schemeClr val="tx1"/>
          </a:solidFill>
          <a:latin typeface="Calibri" charset="0"/>
          <a:ea typeface="MS PGothic" pitchFamily="34" charset="-128"/>
          <a:cs typeface="MS PGothic" charset="0"/>
        </a:defRPr>
      </a:lvl4pPr>
      <a:lvl5pPr algn="ctr" defTabSz="342900" rtl="0" eaLnBrk="0" fontAlgn="base" hangingPunct="0">
        <a:spcBef>
          <a:spcPct val="0"/>
        </a:spcBef>
        <a:spcAft>
          <a:spcPct val="0"/>
        </a:spcAft>
        <a:defRPr kumimoji="1" sz="3300">
          <a:solidFill>
            <a:schemeClr val="tx1"/>
          </a:solidFill>
          <a:latin typeface="Calibri" charset="0"/>
          <a:ea typeface="MS PGothic" pitchFamily="34" charset="-128"/>
          <a:cs typeface="MS PGothic"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charset="0"/>
        <a:buChar char="•"/>
        <a:defRPr kumimoji="1" sz="2400" kern="1200">
          <a:solidFill>
            <a:schemeClr val="tx1"/>
          </a:solidFill>
          <a:latin typeface="+mn-lt"/>
          <a:ea typeface="MS PGothic" pitchFamily="34" charset="-128"/>
          <a:cs typeface="MS PGothic" charset="0"/>
        </a:defRPr>
      </a:lvl1pPr>
      <a:lvl2pPr marL="557213" indent="-214313" algn="l" defTabSz="342900" rtl="0" eaLnBrk="0" fontAlgn="base" hangingPunct="0">
        <a:spcBef>
          <a:spcPct val="20000"/>
        </a:spcBef>
        <a:spcAft>
          <a:spcPct val="0"/>
        </a:spcAft>
        <a:buFont typeface="Arial" charset="0"/>
        <a:buChar char="–"/>
        <a:defRPr kumimoji="1" sz="2100" kern="1200">
          <a:solidFill>
            <a:schemeClr val="tx1"/>
          </a:solidFill>
          <a:latin typeface="+mn-lt"/>
          <a:ea typeface="MS PGothic" pitchFamily="34" charset="-128"/>
          <a:cs typeface="MS PGothic" charset="0"/>
        </a:defRPr>
      </a:lvl2pPr>
      <a:lvl3pPr marL="857250" indent="-171450" algn="l" defTabSz="342900" rtl="0" eaLnBrk="0" fontAlgn="base" hangingPunct="0">
        <a:spcBef>
          <a:spcPct val="20000"/>
        </a:spcBef>
        <a:spcAft>
          <a:spcPct val="0"/>
        </a:spcAft>
        <a:buFont typeface="Arial" charset="0"/>
        <a:buChar char="•"/>
        <a:defRPr kumimoji="1" kern="1200">
          <a:solidFill>
            <a:schemeClr val="tx1"/>
          </a:solidFill>
          <a:latin typeface="+mn-lt"/>
          <a:ea typeface="MS PGothic" pitchFamily="34" charset="-128"/>
          <a:cs typeface="MS PGothic" charset="0"/>
        </a:defRPr>
      </a:lvl3pPr>
      <a:lvl4pPr marL="1200150" indent="-171450" algn="l" defTabSz="342900" rtl="0" eaLnBrk="0" fontAlgn="base" hangingPunct="0">
        <a:spcBef>
          <a:spcPct val="20000"/>
        </a:spcBef>
        <a:spcAft>
          <a:spcPct val="0"/>
        </a:spcAft>
        <a:buFont typeface="Arial" charset="0"/>
        <a:buChar char="–"/>
        <a:defRPr kumimoji="1" sz="1500" kern="1200">
          <a:solidFill>
            <a:schemeClr val="tx1"/>
          </a:solidFill>
          <a:latin typeface="+mn-lt"/>
          <a:ea typeface="MS PGothic" pitchFamily="34" charset="-128"/>
          <a:cs typeface="MS PGothic" charset="0"/>
        </a:defRPr>
      </a:lvl4pPr>
      <a:lvl5pPr marL="1543050" indent="-171450" algn="l" defTabSz="342900" rtl="0" eaLnBrk="0" fontAlgn="base" hangingPunct="0">
        <a:spcBef>
          <a:spcPct val="20000"/>
        </a:spcBef>
        <a:spcAft>
          <a:spcPct val="0"/>
        </a:spcAft>
        <a:buFont typeface="Arial" charset="0"/>
        <a:buChar char="»"/>
        <a:defRPr kumimoji="1" sz="1500" kern="1200">
          <a:solidFill>
            <a:schemeClr val="tx1"/>
          </a:solidFill>
          <a:latin typeface="+mn-lt"/>
          <a:ea typeface="MS PGothic" pitchFamily="34" charset="-128"/>
          <a:cs typeface="MS PGothic"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g"/><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office@economy.gov.az" TargetMode="External"/><Relationship Id="rId7" Type="http://schemas.openxmlformats.org/officeDocument/2006/relationships/hyperlink" Target="http://www.azpromo.az/" TargetMode="External"/><Relationship Id="rId2" Type="http://schemas.openxmlformats.org/officeDocument/2006/relationships/image" Target="../media/image38.jpg"/><Relationship Id="rId1" Type="http://schemas.openxmlformats.org/officeDocument/2006/relationships/slideLayout" Target="../slideLayouts/slideLayout1.xml"/><Relationship Id="rId6" Type="http://schemas.openxmlformats.org/officeDocument/2006/relationships/hyperlink" Target="mailto:office@azpromo.az" TargetMode="External"/><Relationship Id="rId5" Type="http://schemas.openxmlformats.org/officeDocument/2006/relationships/hyperlink" Target="mailto:info@smb.gov.az" TargetMode="Externa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hyperlink" Target="https://kobim.az/"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302" y="2115692"/>
            <a:ext cx="5901591" cy="2419271"/>
          </a:xfrm>
        </p:spPr>
        <p:txBody>
          <a:bodyPr/>
          <a:lstStyle/>
          <a:p>
            <a:r>
              <a:rPr lang="en-US" altLang="x-none" sz="2800" dirty="0" smtClean="0">
                <a:solidFill>
                  <a:schemeClr val="bg2">
                    <a:lumMod val="50000"/>
                  </a:schemeClr>
                </a:solidFill>
              </a:rPr>
              <a:t>SMALL AND MEDIUM BUSINESS DEVELOPMENT AGENCY</a:t>
            </a:r>
            <a:endParaRPr lang="en-US" sz="2800" dirty="0">
              <a:solidFill>
                <a:schemeClr val="bg2">
                  <a:lumMod val="50000"/>
                </a:schemeClr>
              </a:solidFill>
            </a:endParaRPr>
          </a:p>
        </p:txBody>
      </p:sp>
      <p:cxnSp>
        <p:nvCxnSpPr>
          <p:cNvPr id="9" name="Straight Connector 8"/>
          <p:cNvCxnSpPr/>
          <p:nvPr/>
        </p:nvCxnSpPr>
        <p:spPr>
          <a:xfrm>
            <a:off x="2590206" y="2564932"/>
            <a:ext cx="0" cy="152079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564300"/>
            <a:ext cx="1231700" cy="1521424"/>
          </a:xfrm>
          <a:prstGeom prst="rect">
            <a:avLst/>
          </a:prstGeom>
        </p:spPr>
      </p:pic>
    </p:spTree>
    <p:extLst>
      <p:ext uri="{BB962C8B-B14F-4D97-AF65-F5344CB8AC3E}">
        <p14:creationId xmlns:p14="http://schemas.microsoft.com/office/powerpoint/2010/main" val="30997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1300" y="105157"/>
            <a:ext cx="11938000" cy="6752843"/>
            <a:chOff x="254000" y="105156"/>
            <a:chExt cx="11938000" cy="6752843"/>
          </a:xfrm>
        </p:grpSpPr>
        <p:pic>
          <p:nvPicPr>
            <p:cNvPr id="3" name="object 3"/>
            <p:cNvPicPr/>
            <p:nvPr/>
          </p:nvPicPr>
          <p:blipFill>
            <a:blip r:embed="rId2" cstate="print"/>
            <a:stretch>
              <a:fillRect/>
            </a:stretch>
          </p:blipFill>
          <p:spPr>
            <a:xfrm>
              <a:off x="254000" y="1023575"/>
              <a:ext cx="11938000" cy="5834424"/>
            </a:xfrm>
            <a:prstGeom prst="rect">
              <a:avLst/>
            </a:prstGeom>
          </p:spPr>
        </p:pic>
        <p:sp>
          <p:nvSpPr>
            <p:cNvPr id="4" name="object 4"/>
            <p:cNvSpPr/>
            <p:nvPr/>
          </p:nvSpPr>
          <p:spPr>
            <a:xfrm>
              <a:off x="8869680" y="105156"/>
              <a:ext cx="2885440" cy="905510"/>
            </a:xfrm>
            <a:custGeom>
              <a:avLst/>
              <a:gdLst/>
              <a:ahLst/>
              <a:cxnLst/>
              <a:rect l="l" t="t" r="r" b="b"/>
              <a:pathLst>
                <a:path w="2885440" h="905510">
                  <a:moveTo>
                    <a:pt x="0" y="0"/>
                  </a:moveTo>
                  <a:lnTo>
                    <a:pt x="2884931" y="0"/>
                  </a:lnTo>
                  <a:lnTo>
                    <a:pt x="2884931" y="905255"/>
                  </a:lnTo>
                  <a:lnTo>
                    <a:pt x="0" y="905255"/>
                  </a:lnTo>
                  <a:lnTo>
                    <a:pt x="0" y="0"/>
                  </a:lnTo>
                  <a:close/>
                </a:path>
              </a:pathLst>
            </a:custGeom>
            <a:ln w="9525">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357286" y="385513"/>
            <a:ext cx="9853514" cy="321242"/>
          </a:xfrm>
          <a:prstGeom prst="rect">
            <a:avLst/>
          </a:prstGeom>
        </p:spPr>
        <p:txBody>
          <a:bodyPr vert="horz" wrap="square" lIns="0" tIns="13335" rIns="0" bIns="0" rtlCol="0">
            <a:spAutoFit/>
          </a:bodyPr>
          <a:lstStyle/>
          <a:p>
            <a:pPr marL="12700">
              <a:lnSpc>
                <a:spcPct val="100000"/>
              </a:lnSpc>
              <a:spcBef>
                <a:spcPts val="105"/>
              </a:spcBef>
            </a:pPr>
            <a:r>
              <a:rPr lang="en-US" sz="2000" dirty="0" smtClean="0"/>
              <a:t>SME SUPPORT MECHANISMS – </a:t>
            </a:r>
            <a:r>
              <a:rPr lang="en-US" sz="2000" dirty="0" smtClean="0"/>
              <a:t>SME CLASTERS</a:t>
            </a:r>
            <a:endParaRPr sz="20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3218" y="76127"/>
            <a:ext cx="756953" cy="935006"/>
          </a:xfrm>
          <a:prstGeom prst="rect">
            <a:avLst/>
          </a:prstGeom>
        </p:spPr>
      </p:pic>
      <p:sp>
        <p:nvSpPr>
          <p:cNvPr id="63" name="object 11"/>
          <p:cNvSpPr/>
          <p:nvPr/>
        </p:nvSpPr>
        <p:spPr>
          <a:xfrm>
            <a:off x="3204005" y="1054954"/>
            <a:ext cx="6768465" cy="0"/>
          </a:xfrm>
          <a:custGeom>
            <a:avLst/>
            <a:gdLst/>
            <a:ahLst/>
            <a:cxnLst/>
            <a:rect l="l" t="t" r="r" b="b"/>
            <a:pathLst>
              <a:path w="6768465">
                <a:moveTo>
                  <a:pt x="6767995" y="0"/>
                </a:moveTo>
                <a:lnTo>
                  <a:pt x="0" y="0"/>
                </a:lnTo>
              </a:path>
            </a:pathLst>
          </a:custGeom>
          <a:ln w="12700">
            <a:solidFill>
              <a:srgbClr val="987E2E"/>
            </a:solidFill>
          </a:ln>
        </p:spPr>
        <p:txBody>
          <a:bodyPr wrap="square" lIns="0" tIns="0" rIns="0" bIns="0" rtlCol="0"/>
          <a:lstStyle/>
          <a:p>
            <a:endParaRPr/>
          </a:p>
        </p:txBody>
      </p:sp>
      <p:sp>
        <p:nvSpPr>
          <p:cNvPr id="8"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az-Latn-AZ" sz="2400" spc="-5" dirty="0" smtClean="0">
                <a:solidFill>
                  <a:srgbClr val="FFFFFF"/>
                </a:solidFill>
                <a:latin typeface="Arial MT"/>
                <a:cs typeface="Arial MT"/>
              </a:rPr>
              <a:t>12</a:t>
            </a:r>
            <a:endParaRPr sz="2400" dirty="0">
              <a:latin typeface="Arial MT"/>
              <a:cs typeface="Arial MT"/>
            </a:endParaRPr>
          </a:p>
        </p:txBody>
      </p:sp>
      <p:sp>
        <p:nvSpPr>
          <p:cNvPr id="27" name="Rounded Rectangle 26">
            <a:extLst>
              <a:ext uri="{FF2B5EF4-FFF2-40B4-BE49-F238E27FC236}">
                <a16:creationId xmlns:a16="http://schemas.microsoft.com/office/drawing/2014/main" id="{EEBF443E-7AC7-464C-9500-02BDA48648EF}"/>
              </a:ext>
            </a:extLst>
          </p:cNvPr>
          <p:cNvSpPr/>
          <p:nvPr/>
        </p:nvSpPr>
        <p:spPr>
          <a:xfrm>
            <a:off x="530232" y="2418344"/>
            <a:ext cx="5308117" cy="3290219"/>
          </a:xfrm>
          <a:prstGeom prst="roundRect">
            <a:avLst>
              <a:gd name="adj" fmla="val 7734"/>
            </a:avLst>
          </a:prstGeom>
          <a:solidFill>
            <a:schemeClr val="bg2"/>
          </a:solidFill>
          <a:ln w="25400">
            <a:solidFill>
              <a:srgbClr val="9E9564"/>
            </a:solidFill>
          </a:ln>
          <a:effectLst/>
        </p:spPr>
        <p:txBody>
          <a:bodyPr vert="horz" wrap="square" lIns="91440" tIns="45720" rIns="91440" bIns="45720" numCol="1" anchor="ctr" anchorCtr="0" compatLnSpc="1">
            <a:prstTxWarp prst="textNoShape">
              <a:avLst/>
            </a:prstTxWarp>
          </a:bodyPr>
          <a:lstStyle/>
          <a:p>
            <a:pPr marL="171450" indent="-171450" algn="just">
              <a:lnSpc>
                <a:spcPct val="150000"/>
              </a:lnSpc>
              <a:buFont typeface="Wingdings" panose="05000000000000000000" pitchFamily="2" charset="2"/>
              <a:buChar char="§"/>
            </a:pPr>
            <a:r>
              <a:rPr lang="en-US" sz="2000" dirty="0" smtClean="0">
                <a:latin typeface="Segoe UI" panose="020B0502040204020203" pitchFamily="34" charset="0"/>
                <a:cs typeface="Segoe UI" panose="020B0502040204020203" pitchFamily="34" charset="0"/>
              </a:rPr>
              <a:t>Provide tax incentives for SME clusters</a:t>
            </a:r>
            <a:r>
              <a:rPr lang="en-US" sz="2000" dirty="0" smtClean="0">
                <a:latin typeface="Segoe UI" panose="020B0502040204020203" pitchFamily="34" charset="0"/>
                <a:cs typeface="Segoe UI" panose="020B0502040204020203" pitchFamily="34" charset="0"/>
              </a:rPr>
              <a:t> for join manufacturing and production</a:t>
            </a:r>
            <a:endParaRPr lang="en-US" sz="2000" dirty="0">
              <a:latin typeface="Segoe UI" panose="020B0502040204020203" pitchFamily="34" charset="0"/>
              <a:cs typeface="Segoe UI" panose="020B0502040204020203" pitchFamily="34" charset="0"/>
            </a:endParaRPr>
          </a:p>
        </p:txBody>
      </p:sp>
      <p:sp>
        <p:nvSpPr>
          <p:cNvPr id="28" name="Rounded Rectangle 64">
            <a:extLst>
              <a:ext uri="{FF2B5EF4-FFF2-40B4-BE49-F238E27FC236}">
                <a16:creationId xmlns:a16="http://schemas.microsoft.com/office/drawing/2014/main" id="{5F7A2C4A-8B29-4E6C-BB6F-66543A316D08}"/>
              </a:ext>
            </a:extLst>
          </p:cNvPr>
          <p:cNvSpPr/>
          <p:nvPr/>
        </p:nvSpPr>
        <p:spPr>
          <a:xfrm>
            <a:off x="6156509" y="2424676"/>
            <a:ext cx="5514124" cy="3283888"/>
          </a:xfrm>
          <a:prstGeom prst="roundRect">
            <a:avLst>
              <a:gd name="adj" fmla="val 7734"/>
            </a:avLst>
          </a:prstGeom>
          <a:solidFill>
            <a:schemeClr val="bg2"/>
          </a:solidFill>
          <a:ln w="25400">
            <a:solidFill>
              <a:srgbClr val="9E9564"/>
            </a:solidFill>
          </a:ln>
          <a:effectLst/>
        </p:spPr>
        <p:txBody>
          <a:bodyPr vert="horz" wrap="square" lIns="91440" tIns="45720" rIns="91440" bIns="45720" numCol="1" anchor="ctr" anchorCtr="0" compatLnSpc="1">
            <a:prstTxWarp prst="textNoShape">
              <a:avLst/>
            </a:prstTxWarp>
          </a:bodyPr>
          <a:lstStyle/>
          <a:p>
            <a:pPr marL="457200" indent="-457200" algn="just">
              <a:lnSpc>
                <a:spcPct val="150000"/>
              </a:lnSpc>
              <a:buFont typeface="Wingdings" panose="05000000000000000000" pitchFamily="2" charset="2"/>
              <a:buChar char="§"/>
            </a:pPr>
            <a:r>
              <a:rPr lang="en-US" sz="2000" dirty="0" smtClean="0">
                <a:latin typeface="Segoe UI" panose="020B0502040204020203" pitchFamily="34" charset="0"/>
                <a:cs typeface="Segoe UI" panose="020B0502040204020203" pitchFamily="34" charset="0"/>
              </a:rPr>
              <a:t>Undertake to attract minimum 10 SME companies </a:t>
            </a:r>
            <a:endParaRPr lang="en-US" sz="2000" dirty="0">
              <a:latin typeface="Segoe UI" panose="020B0502040204020203" pitchFamily="34" charset="0"/>
              <a:cs typeface="Segoe UI" panose="020B0502040204020203" pitchFamily="34" charset="0"/>
            </a:endParaRPr>
          </a:p>
        </p:txBody>
      </p:sp>
      <p:sp>
        <p:nvSpPr>
          <p:cNvPr id="29" name="Прямоугольник 5"/>
          <p:cNvSpPr/>
          <p:nvPr/>
        </p:nvSpPr>
        <p:spPr>
          <a:xfrm>
            <a:off x="3052236" y="1910215"/>
            <a:ext cx="836960" cy="369332"/>
          </a:xfrm>
          <a:prstGeom prst="rect">
            <a:avLst/>
          </a:prstGeom>
        </p:spPr>
        <p:txBody>
          <a:bodyPr wrap="none">
            <a:spAutoFit/>
          </a:bodyPr>
          <a:lstStyle/>
          <a:p>
            <a:r>
              <a:rPr lang="en-US" b="1" dirty="0" smtClean="0">
                <a:solidFill>
                  <a:srgbClr val="212529"/>
                </a:solidFill>
                <a:latin typeface="Segoe UI" panose="020B0502040204020203" pitchFamily="34" charset="0"/>
              </a:rPr>
              <a:t>STATE</a:t>
            </a:r>
            <a:endParaRPr lang="ru-RU" dirty="0"/>
          </a:p>
        </p:txBody>
      </p:sp>
      <p:sp>
        <p:nvSpPr>
          <p:cNvPr id="30" name="Прямоугольник 28"/>
          <p:cNvSpPr/>
          <p:nvPr/>
        </p:nvSpPr>
        <p:spPr>
          <a:xfrm>
            <a:off x="8416053" y="1918499"/>
            <a:ext cx="1492140" cy="369332"/>
          </a:xfrm>
          <a:prstGeom prst="rect">
            <a:avLst/>
          </a:prstGeom>
        </p:spPr>
        <p:txBody>
          <a:bodyPr wrap="none">
            <a:spAutoFit/>
          </a:bodyPr>
          <a:lstStyle/>
          <a:p>
            <a:r>
              <a:rPr lang="en-US" b="1" dirty="0" smtClean="0">
                <a:solidFill>
                  <a:srgbClr val="212529"/>
                </a:solidFill>
                <a:latin typeface="Segoe UI" panose="020B0502040204020203" pitchFamily="34" charset="0"/>
              </a:rPr>
              <a:t>INVESTOR  </a:t>
            </a:r>
            <a:r>
              <a:rPr lang="en-US" b="1" dirty="0">
                <a:solidFill>
                  <a:srgbClr val="212529"/>
                </a:solidFill>
                <a:latin typeface="Segoe UI" panose="020B0502040204020203" pitchFamily="34" charset="0"/>
              </a:rPr>
              <a:t> </a:t>
            </a:r>
            <a:endParaRPr lang="ru-RU" dirty="0"/>
          </a:p>
        </p:txBody>
      </p:sp>
      <p:grpSp>
        <p:nvGrpSpPr>
          <p:cNvPr id="31" name="Группа 2"/>
          <p:cNvGrpSpPr/>
          <p:nvPr/>
        </p:nvGrpSpPr>
        <p:grpSpPr>
          <a:xfrm>
            <a:off x="1090241" y="1128469"/>
            <a:ext cx="1239969" cy="1325169"/>
            <a:chOff x="4229099" y="1084508"/>
            <a:chExt cx="1550621" cy="1550621"/>
          </a:xfrm>
        </p:grpSpPr>
        <p:pic>
          <p:nvPicPr>
            <p:cNvPr id="32" name="Picture 4" descr="https://cdn-icons-png.flaticon.com/512/2411/24119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9099" y="1084508"/>
              <a:ext cx="1550621" cy="15506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cdn-icons.flaticon.com/png/512/3955/premium/3955507.png?token=exp=1647254568~hmac=bce32b9efbf5622c977dc7ee00bc157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519" t="23712" r="10646" b="23711"/>
            <a:stretch/>
          </p:blipFill>
          <p:spPr bwMode="auto">
            <a:xfrm>
              <a:off x="5020322" y="1266093"/>
              <a:ext cx="325402" cy="219808"/>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6" descr="https://cdn-icons-png.flaticon.com/512/2329/23293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6792" y="1277938"/>
            <a:ext cx="1032125" cy="1032125"/>
          </a:xfrm>
          <a:prstGeom prst="rect">
            <a:avLst/>
          </a:prstGeom>
          <a:noFill/>
          <a:extLst>
            <a:ext uri="{909E8E84-426E-40DD-AFC4-6F175D3DCCD1}">
              <a14:hiddenFill xmlns:a14="http://schemas.microsoft.com/office/drawing/2010/main">
                <a:solidFill>
                  <a:srgbClr val="FFFFFF"/>
                </a:solidFill>
              </a14:hiddenFill>
            </a:ext>
          </a:extLst>
        </p:spPr>
      </p:pic>
      <p:sp>
        <p:nvSpPr>
          <p:cNvPr id="35" name="Прямоугольник 5"/>
          <p:cNvSpPr/>
          <p:nvPr/>
        </p:nvSpPr>
        <p:spPr>
          <a:xfrm>
            <a:off x="5174006" y="1175578"/>
            <a:ext cx="1412566" cy="369332"/>
          </a:xfrm>
          <a:prstGeom prst="rect">
            <a:avLst/>
          </a:prstGeom>
        </p:spPr>
        <p:txBody>
          <a:bodyPr wrap="none">
            <a:spAutoFit/>
          </a:bodyPr>
          <a:lstStyle/>
          <a:p>
            <a:r>
              <a:rPr lang="az-Latn-AZ" b="1" dirty="0" smtClean="0">
                <a:solidFill>
                  <a:srgbClr val="212529"/>
                </a:solidFill>
                <a:latin typeface="Segoe UI" panose="020B0502040204020203" pitchFamily="34" charset="0"/>
              </a:rPr>
              <a:t>BENEF</a:t>
            </a:r>
            <a:r>
              <a:rPr lang="en-US" b="1" dirty="0" smtClean="0">
                <a:solidFill>
                  <a:srgbClr val="212529"/>
                </a:solidFill>
                <a:latin typeface="Segoe UI" panose="020B0502040204020203" pitchFamily="34" charset="0"/>
              </a:rPr>
              <a:t>I</a:t>
            </a:r>
            <a:r>
              <a:rPr lang="az-Latn-AZ" b="1" dirty="0" smtClean="0">
                <a:solidFill>
                  <a:srgbClr val="212529"/>
                </a:solidFill>
                <a:latin typeface="Segoe UI" panose="020B0502040204020203" pitchFamily="34" charset="0"/>
              </a:rPr>
              <a:t>TS  </a:t>
            </a:r>
            <a:r>
              <a:rPr lang="en-US" b="1" dirty="0">
                <a:solidFill>
                  <a:srgbClr val="212529"/>
                </a:solidFill>
                <a:latin typeface="Segoe UI" panose="020B0502040204020203" pitchFamily="34" charset="0"/>
              </a:rPr>
              <a:t> </a:t>
            </a:r>
            <a:endParaRPr lang="ru-RU" dirty="0"/>
          </a:p>
        </p:txBody>
      </p:sp>
    </p:spTree>
    <p:extLst>
      <p:ext uri="{BB962C8B-B14F-4D97-AF65-F5344CB8AC3E}">
        <p14:creationId xmlns:p14="http://schemas.microsoft.com/office/powerpoint/2010/main" val="1283707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8107" y="0"/>
            <a:ext cx="11938000" cy="6752843"/>
            <a:chOff x="254000" y="105156"/>
            <a:chExt cx="11938000" cy="6752843"/>
          </a:xfrm>
        </p:grpSpPr>
        <p:pic>
          <p:nvPicPr>
            <p:cNvPr id="3" name="object 3"/>
            <p:cNvPicPr/>
            <p:nvPr/>
          </p:nvPicPr>
          <p:blipFill>
            <a:blip r:embed="rId2" cstate="print"/>
            <a:stretch>
              <a:fillRect/>
            </a:stretch>
          </p:blipFill>
          <p:spPr>
            <a:xfrm>
              <a:off x="254000" y="1023575"/>
              <a:ext cx="11938000" cy="5834424"/>
            </a:xfrm>
            <a:prstGeom prst="rect">
              <a:avLst/>
            </a:prstGeom>
          </p:spPr>
        </p:pic>
        <p:sp>
          <p:nvSpPr>
            <p:cNvPr id="4" name="object 4"/>
            <p:cNvSpPr/>
            <p:nvPr/>
          </p:nvSpPr>
          <p:spPr>
            <a:xfrm>
              <a:off x="8869680" y="105156"/>
              <a:ext cx="2885440" cy="905510"/>
            </a:xfrm>
            <a:custGeom>
              <a:avLst/>
              <a:gdLst/>
              <a:ahLst/>
              <a:cxnLst/>
              <a:rect l="l" t="t" r="r" b="b"/>
              <a:pathLst>
                <a:path w="2885440" h="905510">
                  <a:moveTo>
                    <a:pt x="0" y="0"/>
                  </a:moveTo>
                  <a:lnTo>
                    <a:pt x="2884931" y="0"/>
                  </a:lnTo>
                  <a:lnTo>
                    <a:pt x="2884931" y="905255"/>
                  </a:lnTo>
                  <a:lnTo>
                    <a:pt x="0" y="905255"/>
                  </a:lnTo>
                  <a:lnTo>
                    <a:pt x="0" y="0"/>
                  </a:lnTo>
                  <a:close/>
                </a:path>
              </a:pathLst>
            </a:custGeom>
            <a:ln w="9525">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357286" y="385513"/>
            <a:ext cx="9853514" cy="629018"/>
          </a:xfrm>
          <a:prstGeom prst="rect">
            <a:avLst/>
          </a:prstGeom>
        </p:spPr>
        <p:txBody>
          <a:bodyPr vert="horz" wrap="square" lIns="0" tIns="13335" rIns="0" bIns="0" rtlCol="0">
            <a:spAutoFit/>
          </a:bodyPr>
          <a:lstStyle/>
          <a:p>
            <a:pPr marL="12700">
              <a:lnSpc>
                <a:spcPct val="100000"/>
              </a:lnSpc>
              <a:spcBef>
                <a:spcPts val="105"/>
              </a:spcBef>
            </a:pPr>
            <a:r>
              <a:rPr lang="en-US" sz="2000" dirty="0"/>
              <a:t>SME SUPPORT MECHANISMS </a:t>
            </a:r>
            <a:r>
              <a:rPr lang="en-US" sz="2000" dirty="0" smtClean="0"/>
              <a:t>– Consulting</a:t>
            </a:r>
            <a:r>
              <a:rPr lang="en-US" sz="2000" dirty="0" smtClean="0"/>
              <a:t>, Company formation and activity support </a:t>
            </a:r>
            <a:endParaRPr sz="20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3218" y="76127"/>
            <a:ext cx="756953" cy="935006"/>
          </a:xfrm>
          <a:prstGeom prst="rect">
            <a:avLst/>
          </a:prstGeom>
        </p:spPr>
      </p:pic>
      <p:sp>
        <p:nvSpPr>
          <p:cNvPr id="63" name="object 11"/>
          <p:cNvSpPr/>
          <p:nvPr/>
        </p:nvSpPr>
        <p:spPr>
          <a:xfrm>
            <a:off x="3204005" y="1054954"/>
            <a:ext cx="6768465" cy="0"/>
          </a:xfrm>
          <a:custGeom>
            <a:avLst/>
            <a:gdLst/>
            <a:ahLst/>
            <a:cxnLst/>
            <a:rect l="l" t="t" r="r" b="b"/>
            <a:pathLst>
              <a:path w="6768465">
                <a:moveTo>
                  <a:pt x="6767995" y="0"/>
                </a:moveTo>
                <a:lnTo>
                  <a:pt x="0" y="0"/>
                </a:lnTo>
              </a:path>
            </a:pathLst>
          </a:custGeom>
          <a:ln w="12700">
            <a:solidFill>
              <a:srgbClr val="987E2E"/>
            </a:solidFill>
          </a:ln>
        </p:spPr>
        <p:txBody>
          <a:bodyPr wrap="square" lIns="0" tIns="0" rIns="0" bIns="0" rtlCol="0"/>
          <a:lstStyle/>
          <a:p>
            <a:endParaRPr/>
          </a:p>
        </p:txBody>
      </p:sp>
      <p:sp>
        <p:nvSpPr>
          <p:cNvPr id="8"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az-Latn-AZ" sz="2400" spc="-5" dirty="0" smtClean="0">
                <a:solidFill>
                  <a:srgbClr val="FFFFFF"/>
                </a:solidFill>
                <a:latin typeface="Arial MT"/>
                <a:cs typeface="Arial MT"/>
              </a:rPr>
              <a:t>13</a:t>
            </a:r>
            <a:endParaRPr sz="2400" dirty="0">
              <a:latin typeface="Arial MT"/>
              <a:cs typeface="Arial MT"/>
            </a:endParaRPr>
          </a:p>
        </p:txBody>
      </p:sp>
      <p:grpSp>
        <p:nvGrpSpPr>
          <p:cNvPr id="9" name="Group 8">
            <a:extLst>
              <a:ext uri="{FF2B5EF4-FFF2-40B4-BE49-F238E27FC236}">
                <a16:creationId xmlns:a16="http://schemas.microsoft.com/office/drawing/2014/main" id="{4A021ED1-3608-4054-9B4C-941AC7D709E7}"/>
              </a:ext>
            </a:extLst>
          </p:cNvPr>
          <p:cNvGrpSpPr/>
          <p:nvPr/>
        </p:nvGrpSpPr>
        <p:grpSpPr>
          <a:xfrm>
            <a:off x="3288690" y="1130555"/>
            <a:ext cx="533906" cy="2845789"/>
            <a:chOff x="3942094" y="-1847"/>
            <a:chExt cx="762976" cy="3863294"/>
          </a:xfrm>
          <a:solidFill>
            <a:schemeClr val="accent2"/>
          </a:solidFill>
        </p:grpSpPr>
        <p:sp>
          <p:nvSpPr>
            <p:cNvPr id="10" name="Rectangle 9">
              <a:extLst>
                <a:ext uri="{FF2B5EF4-FFF2-40B4-BE49-F238E27FC236}">
                  <a16:creationId xmlns:a16="http://schemas.microsoft.com/office/drawing/2014/main" id="{B82AF5FA-6C00-45EA-BB58-D259B0130D77}"/>
                </a:ext>
              </a:extLst>
            </p:cNvPr>
            <p:cNvSpPr/>
            <p:nvPr/>
          </p:nvSpPr>
          <p:spPr>
            <a:xfrm>
              <a:off x="4288244" y="-1847"/>
              <a:ext cx="72000" cy="2651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1" name="Freeform: Shape 23">
              <a:extLst>
                <a:ext uri="{FF2B5EF4-FFF2-40B4-BE49-F238E27FC236}">
                  <a16:creationId xmlns:a16="http://schemas.microsoft.com/office/drawing/2014/main" id="{4F8D1D4B-337E-480F-9132-FBFD4028C449}"/>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2" name="Group 11">
            <a:extLst>
              <a:ext uri="{FF2B5EF4-FFF2-40B4-BE49-F238E27FC236}">
                <a16:creationId xmlns:a16="http://schemas.microsoft.com/office/drawing/2014/main" id="{8469A942-804D-4903-8F4A-8D9429512BF3}"/>
              </a:ext>
            </a:extLst>
          </p:cNvPr>
          <p:cNvGrpSpPr/>
          <p:nvPr/>
        </p:nvGrpSpPr>
        <p:grpSpPr>
          <a:xfrm>
            <a:off x="2505195" y="1130556"/>
            <a:ext cx="533906" cy="2163166"/>
            <a:chOff x="3158599" y="-1847"/>
            <a:chExt cx="762976" cy="2936601"/>
          </a:xfrm>
          <a:solidFill>
            <a:srgbClr val="D9E020"/>
          </a:solidFill>
        </p:grpSpPr>
        <p:sp>
          <p:nvSpPr>
            <p:cNvPr id="13" name="Rectangle 12">
              <a:extLst>
                <a:ext uri="{FF2B5EF4-FFF2-40B4-BE49-F238E27FC236}">
                  <a16:creationId xmlns:a16="http://schemas.microsoft.com/office/drawing/2014/main" id="{82B04CED-E9CE-4AD0-AC88-1E335388BA2D}"/>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4" name="Freeform: Shape 25">
              <a:extLst>
                <a:ext uri="{FF2B5EF4-FFF2-40B4-BE49-F238E27FC236}">
                  <a16:creationId xmlns:a16="http://schemas.microsoft.com/office/drawing/2014/main" id="{C5500B9C-197E-48FC-8A95-0C5F5A2064F8}"/>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5" name="Group 14">
            <a:extLst>
              <a:ext uri="{FF2B5EF4-FFF2-40B4-BE49-F238E27FC236}">
                <a16:creationId xmlns:a16="http://schemas.microsoft.com/office/drawing/2014/main" id="{8D1DD00C-F719-4E36-8400-D48848310B64}"/>
              </a:ext>
            </a:extLst>
          </p:cNvPr>
          <p:cNvGrpSpPr/>
          <p:nvPr/>
        </p:nvGrpSpPr>
        <p:grpSpPr>
          <a:xfrm>
            <a:off x="1362020" y="1130555"/>
            <a:ext cx="1005795" cy="4043624"/>
            <a:chOff x="2015424" y="-1847"/>
            <a:chExt cx="1437328" cy="5489412"/>
          </a:xfrm>
          <a:solidFill>
            <a:srgbClr val="65C8D0"/>
          </a:solidFill>
        </p:grpSpPr>
        <p:sp>
          <p:nvSpPr>
            <p:cNvPr id="16" name="Rectangle 15">
              <a:extLst>
                <a:ext uri="{FF2B5EF4-FFF2-40B4-BE49-F238E27FC236}">
                  <a16:creationId xmlns:a16="http://schemas.microsoft.com/office/drawing/2014/main" id="{C03BF2F0-D709-4C92-878E-6F1024DCB8F1}"/>
                </a:ext>
              </a:extLst>
            </p:cNvPr>
            <p:cNvSpPr/>
            <p:nvPr/>
          </p:nvSpPr>
          <p:spPr>
            <a:xfrm>
              <a:off x="2701620" y="-1847"/>
              <a:ext cx="72000" cy="402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7" name="Rounded Rectangle 51">
              <a:extLst>
                <a:ext uri="{FF2B5EF4-FFF2-40B4-BE49-F238E27FC236}">
                  <a16:creationId xmlns:a16="http://schemas.microsoft.com/office/drawing/2014/main" id="{0A65E5E0-B696-4840-BE42-1CBEA55E6D07}"/>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8" name="Group 17">
            <a:extLst>
              <a:ext uri="{FF2B5EF4-FFF2-40B4-BE49-F238E27FC236}">
                <a16:creationId xmlns:a16="http://schemas.microsoft.com/office/drawing/2014/main" id="{92D9A825-26F7-4AC0-AA66-A642F08B3FCC}"/>
              </a:ext>
            </a:extLst>
          </p:cNvPr>
          <p:cNvGrpSpPr/>
          <p:nvPr/>
        </p:nvGrpSpPr>
        <p:grpSpPr>
          <a:xfrm>
            <a:off x="154707" y="1130555"/>
            <a:ext cx="533907" cy="2673126"/>
            <a:chOff x="808111" y="-1847"/>
            <a:chExt cx="762978" cy="3628896"/>
          </a:xfrm>
          <a:solidFill>
            <a:srgbClr val="F2605E"/>
          </a:solidFill>
        </p:grpSpPr>
        <p:sp>
          <p:nvSpPr>
            <p:cNvPr id="19" name="Rectangle 18">
              <a:extLst>
                <a:ext uri="{FF2B5EF4-FFF2-40B4-BE49-F238E27FC236}">
                  <a16:creationId xmlns:a16="http://schemas.microsoft.com/office/drawing/2014/main" id="{67987A3D-8DA5-4431-823F-480685C7A5DC}"/>
                </a:ext>
              </a:extLst>
            </p:cNvPr>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21" name="Freeform: Shape 27">
              <a:extLst>
                <a:ext uri="{FF2B5EF4-FFF2-40B4-BE49-F238E27FC236}">
                  <a16:creationId xmlns:a16="http://schemas.microsoft.com/office/drawing/2014/main"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22" name="Group 21">
            <a:extLst>
              <a:ext uri="{FF2B5EF4-FFF2-40B4-BE49-F238E27FC236}">
                <a16:creationId xmlns:a16="http://schemas.microsoft.com/office/drawing/2014/main" id="{C2FB9967-9854-4B67-AE17-EAB5F4D50E80}"/>
              </a:ext>
            </a:extLst>
          </p:cNvPr>
          <p:cNvGrpSpPr/>
          <p:nvPr/>
        </p:nvGrpSpPr>
        <p:grpSpPr>
          <a:xfrm>
            <a:off x="938203" y="1112318"/>
            <a:ext cx="533906" cy="1804614"/>
            <a:chOff x="1591607" y="-20084"/>
            <a:chExt cx="762976" cy="2449850"/>
          </a:xfrm>
          <a:solidFill>
            <a:srgbClr val="D9E020"/>
          </a:solidFill>
        </p:grpSpPr>
        <p:sp>
          <p:nvSpPr>
            <p:cNvPr id="23" name="Rectangle 22">
              <a:extLst>
                <a:ext uri="{FF2B5EF4-FFF2-40B4-BE49-F238E27FC236}">
                  <a16:creationId xmlns:a16="http://schemas.microsoft.com/office/drawing/2014/main" id="{F3A6090F-3640-4E4B-B1B0-C3130EAE9E97}"/>
                </a:ext>
              </a:extLst>
            </p:cNvPr>
            <p:cNvSpPr/>
            <p:nvPr/>
          </p:nvSpPr>
          <p:spPr>
            <a:xfrm>
              <a:off x="1936171" y="-20084"/>
              <a:ext cx="72000" cy="11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24" name="Freeform: Shape 26">
              <a:extLst>
                <a:ext uri="{FF2B5EF4-FFF2-40B4-BE49-F238E27FC236}">
                  <a16:creationId xmlns:a16="http://schemas.microsoft.com/office/drawing/2014/main"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sp>
        <p:nvSpPr>
          <p:cNvPr id="25" name="Rectangle 24"/>
          <p:cNvSpPr/>
          <p:nvPr/>
        </p:nvSpPr>
        <p:spPr>
          <a:xfrm>
            <a:off x="200727" y="5614557"/>
            <a:ext cx="3877129" cy="584775"/>
          </a:xfrm>
          <a:prstGeom prst="rect">
            <a:avLst/>
          </a:prstGeom>
        </p:spPr>
        <p:txBody>
          <a:bodyPr wrap="square">
            <a:spAutoFit/>
          </a:bodyPr>
          <a:lstStyle/>
          <a:p>
            <a:pPr algn="ctr"/>
            <a:r>
              <a:rPr lang="en-US" sz="1600" b="1" noProof="1">
                <a:solidFill>
                  <a:srgbClr val="887735"/>
                </a:solidFill>
                <a:latin typeface="Verdana" panose="020B0604030504040204" pitchFamily="34" charset="0"/>
                <a:ea typeface="Verdana" panose="020B0604030504040204" pitchFamily="34" charset="0"/>
              </a:rPr>
              <a:t>KOBIA has supported </a:t>
            </a:r>
            <a:r>
              <a:rPr lang="en-US" sz="1600" b="1" noProof="1" smtClean="0">
                <a:solidFill>
                  <a:srgbClr val="887735"/>
                </a:solidFill>
                <a:latin typeface="Verdana" panose="020B0604030504040204" pitchFamily="34" charset="0"/>
                <a:ea typeface="Verdana" panose="020B0604030504040204" pitchFamily="34" charset="0"/>
              </a:rPr>
              <a:t>investments </a:t>
            </a:r>
            <a:r>
              <a:rPr lang="en-US" sz="1600" b="1" noProof="1">
                <a:solidFill>
                  <a:srgbClr val="887735"/>
                </a:solidFill>
                <a:latin typeface="Verdana" panose="020B0604030504040204" pitchFamily="34" charset="0"/>
                <a:ea typeface="Verdana" panose="020B0604030504040204" pitchFamily="34" charset="0"/>
              </a:rPr>
              <a:t>in the regions</a:t>
            </a:r>
            <a:endParaRPr lang="az-Latn-AZ" sz="1600" b="1" noProof="1">
              <a:solidFill>
                <a:srgbClr val="887735"/>
              </a:solidFill>
              <a:latin typeface="Verdana" panose="020B0604030504040204" pitchFamily="34" charset="0"/>
              <a:ea typeface="Verdana" panose="020B0604030504040204" pitchFamily="34" charset="0"/>
            </a:endParaRPr>
          </a:p>
        </p:txBody>
      </p:sp>
      <p:sp>
        <p:nvSpPr>
          <p:cNvPr id="26" name="Rectangle: Rounded Corners 38">
            <a:extLst>
              <a:ext uri="{FF2B5EF4-FFF2-40B4-BE49-F238E27FC236}">
                <a16:creationId xmlns:a16="http://schemas.microsoft.com/office/drawing/2014/main" id="{031965BF-8442-47B6-99A5-B90EE5B76D0E}"/>
              </a:ext>
            </a:extLst>
          </p:cNvPr>
          <p:cNvSpPr/>
          <p:nvPr/>
        </p:nvSpPr>
        <p:spPr>
          <a:xfrm>
            <a:off x="4469918" y="2612403"/>
            <a:ext cx="630776" cy="63077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200"/>
          </a:p>
        </p:txBody>
      </p:sp>
      <p:grpSp>
        <p:nvGrpSpPr>
          <p:cNvPr id="29" name="Group 28">
            <a:extLst>
              <a:ext uri="{FF2B5EF4-FFF2-40B4-BE49-F238E27FC236}">
                <a16:creationId xmlns:a16="http://schemas.microsoft.com/office/drawing/2014/main" id="{91604DC9-BF0D-4783-B246-816014656E2F}"/>
              </a:ext>
            </a:extLst>
          </p:cNvPr>
          <p:cNvGrpSpPr/>
          <p:nvPr/>
        </p:nvGrpSpPr>
        <p:grpSpPr>
          <a:xfrm>
            <a:off x="5474318" y="2331431"/>
            <a:ext cx="5272359" cy="457528"/>
            <a:chOff x="1741886" y="1842360"/>
            <a:chExt cx="2758106" cy="457528"/>
          </a:xfrm>
        </p:grpSpPr>
        <p:sp>
          <p:nvSpPr>
            <p:cNvPr id="30" name="TextBox 29">
              <a:extLst>
                <a:ext uri="{FF2B5EF4-FFF2-40B4-BE49-F238E27FC236}">
                  <a16:creationId xmlns:a16="http://schemas.microsoft.com/office/drawing/2014/main" id="{2A4CCF84-C2A5-473B-AF85-056E835382F6}"/>
                </a:ext>
              </a:extLst>
            </p:cNvPr>
            <p:cNvSpPr txBox="1"/>
            <p:nvPr/>
          </p:nvSpPr>
          <p:spPr>
            <a:xfrm>
              <a:off x="1758834" y="2045972"/>
              <a:ext cx="2741158" cy="253916"/>
            </a:xfrm>
            <a:prstGeom prst="rect">
              <a:avLst/>
            </a:prstGeom>
            <a:noFill/>
          </p:spPr>
          <p:txBody>
            <a:bodyPr wrap="square" rtlCol="0">
              <a:spAutoFit/>
            </a:bodyPr>
            <a:lstStyle/>
            <a:p>
              <a:pPr algn="just"/>
              <a:endParaRPr lang="az-Latn-AZ" sz="1050" noProof="1">
                <a:solidFill>
                  <a:srgbClr val="333333"/>
                </a:solidFill>
                <a:latin typeface="Arial" panose="020B0604020202020204" pitchFamily="34" charset="0"/>
                <a:ea typeface="Batang"/>
              </a:endParaRPr>
            </a:p>
          </p:txBody>
        </p:sp>
        <p:sp>
          <p:nvSpPr>
            <p:cNvPr id="31" name="TextBox 30">
              <a:extLst>
                <a:ext uri="{FF2B5EF4-FFF2-40B4-BE49-F238E27FC236}">
                  <a16:creationId xmlns:a16="http://schemas.microsoft.com/office/drawing/2014/main" id="{6A07A733-8830-48E4-9D2F-BBB80FF9A706}"/>
                </a:ext>
              </a:extLst>
            </p:cNvPr>
            <p:cNvSpPr txBox="1"/>
            <p:nvPr/>
          </p:nvSpPr>
          <p:spPr>
            <a:xfrm>
              <a:off x="1741886" y="1842360"/>
              <a:ext cx="2741158" cy="307777"/>
            </a:xfrm>
            <a:prstGeom prst="rect">
              <a:avLst/>
            </a:prstGeom>
            <a:noFill/>
          </p:spPr>
          <p:txBody>
            <a:bodyPr wrap="square" rtlCol="0">
              <a:spAutoFit/>
            </a:bodyPr>
            <a:lstStyle/>
            <a:p>
              <a:r>
                <a:rPr lang="en-US" sz="1400" noProof="1">
                  <a:solidFill>
                    <a:srgbClr val="333333"/>
                  </a:solidFill>
                  <a:latin typeface="Verdana" panose="020B0604030504040204" pitchFamily="34" charset="0"/>
                  <a:ea typeface="Verdana" panose="020B0604030504040204" pitchFamily="34" charset="0"/>
                </a:rPr>
                <a:t>Creation of a new tourist complex</a:t>
              </a:r>
              <a:endParaRPr lang="ko-KR" altLang="en-US" sz="1400" dirty="0">
                <a:solidFill>
                  <a:srgbClr val="333333"/>
                </a:solidFill>
                <a:latin typeface="Verdana" panose="020B0604030504040204" pitchFamily="34" charset="0"/>
                <a:ea typeface="Batang"/>
              </a:endParaRPr>
            </a:p>
          </p:txBody>
        </p:sp>
      </p:grpSp>
      <p:grpSp>
        <p:nvGrpSpPr>
          <p:cNvPr id="32" name="Group 31">
            <a:extLst>
              <a:ext uri="{FF2B5EF4-FFF2-40B4-BE49-F238E27FC236}">
                <a16:creationId xmlns:a16="http://schemas.microsoft.com/office/drawing/2014/main" id="{44E0F56A-7965-477A-9427-ECB9B0099B0D}"/>
              </a:ext>
            </a:extLst>
          </p:cNvPr>
          <p:cNvGrpSpPr/>
          <p:nvPr/>
        </p:nvGrpSpPr>
        <p:grpSpPr>
          <a:xfrm>
            <a:off x="5457999" y="2911426"/>
            <a:ext cx="5257850" cy="1537215"/>
            <a:chOff x="1732364" y="762673"/>
            <a:chExt cx="2767628" cy="1537215"/>
          </a:xfrm>
        </p:grpSpPr>
        <p:sp>
          <p:nvSpPr>
            <p:cNvPr id="33" name="TextBox 32">
              <a:extLst>
                <a:ext uri="{FF2B5EF4-FFF2-40B4-BE49-F238E27FC236}">
                  <a16:creationId xmlns:a16="http://schemas.microsoft.com/office/drawing/2014/main" id="{A4B0BC46-F29D-4C5A-9B5B-9337779D3315}"/>
                </a:ext>
              </a:extLst>
            </p:cNvPr>
            <p:cNvSpPr txBox="1"/>
            <p:nvPr/>
          </p:nvSpPr>
          <p:spPr>
            <a:xfrm>
              <a:off x="1758834" y="2045972"/>
              <a:ext cx="2741158" cy="253916"/>
            </a:xfrm>
            <a:prstGeom prst="rect">
              <a:avLst/>
            </a:prstGeom>
            <a:noFill/>
          </p:spPr>
          <p:txBody>
            <a:bodyPr wrap="square" rtlCol="0">
              <a:spAutoFit/>
            </a:bodyPr>
            <a:lstStyle/>
            <a:p>
              <a:pPr algn="just"/>
              <a:endParaRPr lang="ko-KR" altLang="en-US" sz="1050" dirty="0">
                <a:solidFill>
                  <a:srgbClr val="333333"/>
                </a:solidFill>
                <a:latin typeface="Arial" panose="020B0604020202020204" pitchFamily="34" charset="0"/>
                <a:ea typeface="Batang"/>
              </a:endParaRPr>
            </a:p>
          </p:txBody>
        </p:sp>
        <p:sp>
          <p:nvSpPr>
            <p:cNvPr id="34" name="TextBox 33">
              <a:extLst>
                <a:ext uri="{FF2B5EF4-FFF2-40B4-BE49-F238E27FC236}">
                  <a16:creationId xmlns:a16="http://schemas.microsoft.com/office/drawing/2014/main" id="{672D0FA9-30C1-483B-8B79-BBC87537833A}"/>
                </a:ext>
              </a:extLst>
            </p:cNvPr>
            <p:cNvSpPr txBox="1"/>
            <p:nvPr/>
          </p:nvSpPr>
          <p:spPr>
            <a:xfrm>
              <a:off x="1733907" y="762673"/>
              <a:ext cx="2741158" cy="307777"/>
            </a:xfrm>
            <a:prstGeom prst="rect">
              <a:avLst/>
            </a:prstGeom>
            <a:noFill/>
          </p:spPr>
          <p:txBody>
            <a:bodyPr wrap="square" rtlCol="0">
              <a:spAutoFit/>
            </a:bodyPr>
            <a:lstStyle/>
            <a:p>
              <a:r>
                <a:rPr lang="en-US" sz="1400" noProof="1" smtClean="0">
                  <a:solidFill>
                    <a:srgbClr val="333333"/>
                  </a:solidFill>
                  <a:latin typeface="Verdana" panose="020B0604030504040204" pitchFamily="34" charset="0"/>
                  <a:ea typeface="Verdana" panose="020B0604030504040204" pitchFamily="34" charset="0"/>
                </a:rPr>
                <a:t>Lauching o</a:t>
              </a:r>
              <a:r>
                <a:rPr lang="az-Latn-AZ" sz="1400" noProof="1" smtClean="0">
                  <a:solidFill>
                    <a:srgbClr val="333333"/>
                  </a:solidFill>
                  <a:latin typeface="Verdana" panose="020B0604030504040204" pitchFamily="34" charset="0"/>
                  <a:ea typeface="Verdana" panose="020B0604030504040204" pitchFamily="34" charset="0"/>
                </a:rPr>
                <a:t>f </a:t>
              </a:r>
              <a:r>
                <a:rPr lang="az-Latn-AZ" sz="1400" noProof="1">
                  <a:solidFill>
                    <a:srgbClr val="333333"/>
                  </a:solidFill>
                  <a:latin typeface="Verdana" panose="020B0604030504040204" pitchFamily="34" charset="0"/>
                  <a:ea typeface="Verdana" panose="020B0604030504040204" pitchFamily="34" charset="0"/>
                </a:rPr>
                <a:t>lavender </a:t>
              </a:r>
              <a:r>
                <a:rPr lang="az-Latn-AZ" sz="1400" noProof="1" smtClean="0">
                  <a:solidFill>
                    <a:srgbClr val="333333"/>
                  </a:solidFill>
                  <a:latin typeface="Verdana" panose="020B0604030504040204" pitchFamily="34" charset="0"/>
                  <a:ea typeface="Verdana" panose="020B0604030504040204" pitchFamily="34" charset="0"/>
                </a:rPr>
                <a:t>tea</a:t>
              </a:r>
              <a:r>
                <a:rPr lang="en-US" sz="1400" noProof="1" smtClean="0">
                  <a:solidFill>
                    <a:srgbClr val="333333"/>
                  </a:solidFill>
                  <a:latin typeface="Verdana" panose="020B0604030504040204" pitchFamily="34" charset="0"/>
                  <a:ea typeface="Verdana" panose="020B0604030504040204" pitchFamily="34" charset="0"/>
                </a:rPr>
                <a:t> </a:t>
              </a:r>
              <a:r>
                <a:rPr lang="az-Latn-AZ" sz="1400" noProof="1" smtClean="0">
                  <a:solidFill>
                    <a:srgbClr val="333333"/>
                  </a:solidFill>
                  <a:latin typeface="Verdana" panose="020B0604030504040204" pitchFamily="34" charset="0"/>
                  <a:ea typeface="Verdana" panose="020B0604030504040204" pitchFamily="34" charset="0"/>
                </a:rPr>
                <a:t>Production</a:t>
              </a:r>
              <a:r>
                <a:rPr lang="en-US" sz="1400" noProof="1" smtClean="0">
                  <a:solidFill>
                    <a:srgbClr val="333333"/>
                  </a:solidFill>
                  <a:latin typeface="Verdana" panose="020B0604030504040204" pitchFamily="34" charset="0"/>
                  <a:ea typeface="Verdana" panose="020B0604030504040204" pitchFamily="34" charset="0"/>
                </a:rPr>
                <a:t> facility </a:t>
              </a:r>
              <a:endParaRPr lang="ko-KR" altLang="en-US" sz="1400" dirty="0">
                <a:solidFill>
                  <a:srgbClr val="333333"/>
                </a:solidFill>
                <a:latin typeface="Verdana" panose="020B0604030504040204" pitchFamily="34" charset="0"/>
                <a:ea typeface="Batang"/>
              </a:endParaRPr>
            </a:p>
          </p:txBody>
        </p:sp>
        <p:sp>
          <p:nvSpPr>
            <p:cNvPr id="48" name="TextBox 47">
              <a:extLst>
                <a:ext uri="{FF2B5EF4-FFF2-40B4-BE49-F238E27FC236}">
                  <a16:creationId xmlns:a16="http://schemas.microsoft.com/office/drawing/2014/main" id="{672D0FA9-30C1-483B-8B79-BBC87537833A}"/>
                </a:ext>
              </a:extLst>
            </p:cNvPr>
            <p:cNvSpPr txBox="1"/>
            <p:nvPr/>
          </p:nvSpPr>
          <p:spPr>
            <a:xfrm>
              <a:off x="1732364" y="1901184"/>
              <a:ext cx="2741158" cy="307777"/>
            </a:xfrm>
            <a:prstGeom prst="rect">
              <a:avLst/>
            </a:prstGeom>
            <a:noFill/>
          </p:spPr>
          <p:txBody>
            <a:bodyPr wrap="square" rtlCol="0">
              <a:spAutoFit/>
            </a:bodyPr>
            <a:lstStyle/>
            <a:p>
              <a:r>
                <a:rPr lang="en-US" sz="1400" noProof="1" smtClean="0">
                  <a:solidFill>
                    <a:srgbClr val="333333"/>
                  </a:solidFill>
                  <a:latin typeface="Verdana" panose="020B0604030504040204" pitchFamily="34" charset="0"/>
                  <a:ea typeface="Verdana" panose="020B0604030504040204" pitchFamily="34" charset="0"/>
                </a:rPr>
                <a:t>Trade support </a:t>
              </a:r>
              <a:r>
                <a:rPr lang="en-US" sz="1400" noProof="1" smtClean="0">
                  <a:solidFill>
                    <a:srgbClr val="333333"/>
                  </a:solidFill>
                  <a:latin typeface="Verdana" panose="020B0604030504040204" pitchFamily="34" charset="0"/>
                  <a:ea typeface="Verdana" panose="020B0604030504040204" pitchFamily="34" charset="0"/>
                </a:rPr>
                <a:t>at local and foreign exhibitions  </a:t>
              </a:r>
              <a:endParaRPr lang="ko-KR" altLang="en-US" sz="1400" dirty="0">
                <a:solidFill>
                  <a:srgbClr val="333333"/>
                </a:solidFill>
                <a:latin typeface="Verdana" panose="020B0604030504040204" pitchFamily="34" charset="0"/>
                <a:ea typeface="Batang"/>
              </a:endParaRPr>
            </a:p>
          </p:txBody>
        </p:sp>
      </p:grpSp>
      <p:grpSp>
        <p:nvGrpSpPr>
          <p:cNvPr id="35" name="Group 34">
            <a:extLst>
              <a:ext uri="{FF2B5EF4-FFF2-40B4-BE49-F238E27FC236}">
                <a16:creationId xmlns:a16="http://schemas.microsoft.com/office/drawing/2014/main" id="{209E0D0B-7148-4252-B22B-E6D3DE6B00C1}"/>
              </a:ext>
            </a:extLst>
          </p:cNvPr>
          <p:cNvGrpSpPr/>
          <p:nvPr/>
        </p:nvGrpSpPr>
        <p:grpSpPr>
          <a:xfrm>
            <a:off x="5477249" y="1673617"/>
            <a:ext cx="5239961" cy="736717"/>
            <a:chOff x="1758833" y="1800926"/>
            <a:chExt cx="2741158" cy="736717"/>
          </a:xfrm>
        </p:grpSpPr>
        <p:sp>
          <p:nvSpPr>
            <p:cNvPr id="36" name="TextBox 35">
              <a:extLst>
                <a:ext uri="{FF2B5EF4-FFF2-40B4-BE49-F238E27FC236}">
                  <a16:creationId xmlns:a16="http://schemas.microsoft.com/office/drawing/2014/main" id="{2E194F6D-5C5D-45E1-A0F8-7EAC3CEB8C1E}"/>
                </a:ext>
              </a:extLst>
            </p:cNvPr>
            <p:cNvSpPr txBox="1"/>
            <p:nvPr/>
          </p:nvSpPr>
          <p:spPr>
            <a:xfrm>
              <a:off x="1758833" y="2260644"/>
              <a:ext cx="2741158" cy="276999"/>
            </a:xfrm>
            <a:prstGeom prst="rect">
              <a:avLst/>
            </a:prstGeom>
            <a:noFill/>
          </p:spPr>
          <p:txBody>
            <a:bodyPr wrap="square" rtlCol="0">
              <a:spAutoFit/>
            </a:bodyPr>
            <a:lstStyle/>
            <a:p>
              <a:pPr algn="just"/>
              <a:endParaRPr lang="az-Latn-AZ" sz="1200" noProof="1"/>
            </a:p>
          </p:txBody>
        </p:sp>
        <p:sp>
          <p:nvSpPr>
            <p:cNvPr id="37" name="TextBox 36">
              <a:extLst>
                <a:ext uri="{FF2B5EF4-FFF2-40B4-BE49-F238E27FC236}">
                  <a16:creationId xmlns:a16="http://schemas.microsoft.com/office/drawing/2014/main" id="{C8FF7349-F202-4DBC-9DC5-47DA8E2DE121}"/>
                </a:ext>
              </a:extLst>
            </p:cNvPr>
            <p:cNvSpPr txBox="1"/>
            <p:nvPr/>
          </p:nvSpPr>
          <p:spPr>
            <a:xfrm>
              <a:off x="1758833" y="1800926"/>
              <a:ext cx="2040600" cy="523220"/>
            </a:xfrm>
            <a:prstGeom prst="rect">
              <a:avLst/>
            </a:prstGeom>
            <a:noFill/>
          </p:spPr>
          <p:txBody>
            <a:bodyPr wrap="square" rtlCol="0">
              <a:spAutoFit/>
            </a:bodyPr>
            <a:lstStyle/>
            <a:p>
              <a:r>
                <a:rPr lang="en-US" sz="1400" noProof="1">
                  <a:solidFill>
                    <a:srgbClr val="333333"/>
                  </a:solidFill>
                  <a:latin typeface="Verdana" panose="020B0604030504040204" pitchFamily="34" charset="0"/>
                  <a:ea typeface="Verdana" panose="020B0604030504040204" pitchFamily="34" charset="0"/>
                </a:rPr>
                <a:t>Establishment and expansion of the tobacco enterprise</a:t>
              </a:r>
              <a:endParaRPr lang="ko-KR" altLang="en-US" sz="1400" dirty="0">
                <a:solidFill>
                  <a:schemeClr val="tx1">
                    <a:lumMod val="75000"/>
                    <a:lumOff val="25000"/>
                  </a:schemeClr>
                </a:solidFill>
                <a:latin typeface="Verdana" panose="020B0604030504040204" pitchFamily="34" charset="0"/>
                <a:cs typeface="Arial" pitchFamily="34" charset="0"/>
              </a:endParaRPr>
            </a:p>
          </p:txBody>
        </p:sp>
      </p:grpSp>
      <p:sp>
        <p:nvSpPr>
          <p:cNvPr id="43" name="Rectangle 42"/>
          <p:cNvSpPr/>
          <p:nvPr/>
        </p:nvSpPr>
        <p:spPr>
          <a:xfrm>
            <a:off x="5460931" y="3488714"/>
            <a:ext cx="4300930" cy="307777"/>
          </a:xfrm>
          <a:prstGeom prst="rect">
            <a:avLst/>
          </a:prstGeom>
          <a:noFill/>
        </p:spPr>
        <p:txBody>
          <a:bodyPr wrap="square" rtlCol="0">
            <a:spAutoFit/>
          </a:bodyPr>
          <a:lstStyle/>
          <a:p>
            <a:r>
              <a:rPr lang="en-US" sz="1400" dirty="0" smtClean="0">
                <a:solidFill>
                  <a:srgbClr val="333333"/>
                </a:solidFill>
                <a:latin typeface="Verdana" panose="020B0604030504040204" pitchFamily="34" charset="0"/>
                <a:ea typeface="Verdana" panose="020B0604030504040204" pitchFamily="34" charset="0"/>
              </a:rPr>
              <a:t>Support for launching 15 village </a:t>
            </a:r>
            <a:r>
              <a:rPr lang="en-US" sz="1400" dirty="0">
                <a:solidFill>
                  <a:srgbClr val="333333"/>
                </a:solidFill>
                <a:latin typeface="Verdana" panose="020B0604030504040204" pitchFamily="34" charset="0"/>
                <a:ea typeface="Verdana" panose="020B0604030504040204" pitchFamily="34" charset="0"/>
              </a:rPr>
              <a:t>guest </a:t>
            </a:r>
            <a:r>
              <a:rPr lang="en-US" sz="1400" dirty="0" smtClean="0">
                <a:solidFill>
                  <a:srgbClr val="333333"/>
                </a:solidFill>
                <a:latin typeface="Verdana" panose="020B0604030504040204" pitchFamily="34" charset="0"/>
                <a:ea typeface="Verdana" panose="020B0604030504040204" pitchFamily="34" charset="0"/>
              </a:rPr>
              <a:t>houses</a:t>
            </a:r>
            <a:endParaRPr lang="az-Latn-AZ" sz="1400" dirty="0">
              <a:solidFill>
                <a:srgbClr val="333333"/>
              </a:solidFill>
              <a:latin typeface="Verdana" panose="020B0604030504040204" pitchFamily="34" charset="0"/>
              <a:ea typeface="Verdana" panose="020B0604030504040204" pitchFamily="34" charset="0"/>
            </a:endParaRPr>
          </a:p>
        </p:txBody>
      </p:sp>
      <p:sp>
        <p:nvSpPr>
          <p:cNvPr id="41" name="Rectangle: Rounded Corners 39">
            <a:extLst>
              <a:ext uri="{FF2B5EF4-FFF2-40B4-BE49-F238E27FC236}">
                <a16:creationId xmlns:a16="http://schemas.microsoft.com/office/drawing/2014/main" id="{983B0B54-DD6F-4A1D-86D7-767FEFED2997}"/>
              </a:ext>
            </a:extLst>
          </p:cNvPr>
          <p:cNvSpPr/>
          <p:nvPr/>
        </p:nvSpPr>
        <p:spPr>
          <a:xfrm>
            <a:off x="4456353" y="4329021"/>
            <a:ext cx="626876" cy="630776"/>
          </a:xfrm>
          <a:prstGeom prst="roundRect">
            <a:avLst/>
          </a:prstGeom>
          <a:solidFill>
            <a:srgbClr val="D9E02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200"/>
          </a:p>
        </p:txBody>
      </p:sp>
      <p:grpSp>
        <p:nvGrpSpPr>
          <p:cNvPr id="44" name="Group 43"/>
          <p:cNvGrpSpPr/>
          <p:nvPr/>
        </p:nvGrpSpPr>
        <p:grpSpPr>
          <a:xfrm>
            <a:off x="4437922" y="1699895"/>
            <a:ext cx="642313" cy="3187653"/>
            <a:chOff x="4421262" y="1211387"/>
            <a:chExt cx="642313" cy="3187653"/>
          </a:xfrm>
        </p:grpSpPr>
        <p:sp>
          <p:nvSpPr>
            <p:cNvPr id="27" name="Rectangle: Rounded Corners 39">
              <a:extLst>
                <a:ext uri="{FF2B5EF4-FFF2-40B4-BE49-F238E27FC236}">
                  <a16:creationId xmlns:a16="http://schemas.microsoft.com/office/drawing/2014/main" id="{983B0B54-DD6F-4A1D-86D7-767FEFED2997}"/>
                </a:ext>
              </a:extLst>
            </p:cNvPr>
            <p:cNvSpPr/>
            <p:nvPr/>
          </p:nvSpPr>
          <p:spPr>
            <a:xfrm>
              <a:off x="4434229" y="2981095"/>
              <a:ext cx="626876" cy="630776"/>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200"/>
            </a:p>
          </p:txBody>
        </p:sp>
        <p:sp>
          <p:nvSpPr>
            <p:cNvPr id="28" name="Rectangle: Rounded Corners 40">
              <a:extLst>
                <a:ext uri="{FF2B5EF4-FFF2-40B4-BE49-F238E27FC236}">
                  <a16:creationId xmlns:a16="http://schemas.microsoft.com/office/drawing/2014/main" id="{73C4BA48-65FD-4703-B91C-0019D9FD8BBE}"/>
                </a:ext>
              </a:extLst>
            </p:cNvPr>
            <p:cNvSpPr/>
            <p:nvPr/>
          </p:nvSpPr>
          <p:spPr>
            <a:xfrm>
              <a:off x="4421262" y="1211387"/>
              <a:ext cx="630776" cy="630776"/>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200"/>
            </a:p>
          </p:txBody>
        </p:sp>
        <p:pic>
          <p:nvPicPr>
            <p:cNvPr id="38" name="Picture 2" descr="Clipart Free Stock Agriculture Clipart Tobacco Crop - Livestock - Free  Transparent PNG Clipart Images Download"/>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500478" y="1302524"/>
              <a:ext cx="499603" cy="3978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Traveling Clipart Tourist Destination - Tourism Clip Art Png, Transparent  Png - vhv"/>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465198" y="2167649"/>
              <a:ext cx="598377" cy="52949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Free Lavender Cliparts, Download Free Clip Art, Free Clip Art on Clipart  Lib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4483" y="2954993"/>
              <a:ext cx="465598" cy="70274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Traveling Clipart Tourist Destination - Tourism Clip Art Png, Transparent  Png - vhv"/>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62728" y="3869546"/>
              <a:ext cx="598377" cy="5294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91604DC9-BF0D-4783-B246-816014656E2F}"/>
              </a:ext>
            </a:extLst>
          </p:cNvPr>
          <p:cNvGrpSpPr/>
          <p:nvPr/>
        </p:nvGrpSpPr>
        <p:grpSpPr>
          <a:xfrm>
            <a:off x="5506716" y="4660947"/>
            <a:ext cx="5413193" cy="1919866"/>
            <a:chOff x="1668212" y="380022"/>
            <a:chExt cx="2831780" cy="1919866"/>
          </a:xfrm>
        </p:grpSpPr>
        <p:sp>
          <p:nvSpPr>
            <p:cNvPr id="51" name="TextBox 50">
              <a:extLst>
                <a:ext uri="{FF2B5EF4-FFF2-40B4-BE49-F238E27FC236}">
                  <a16:creationId xmlns:a16="http://schemas.microsoft.com/office/drawing/2014/main" id="{2A4CCF84-C2A5-473B-AF85-056E835382F6}"/>
                </a:ext>
              </a:extLst>
            </p:cNvPr>
            <p:cNvSpPr txBox="1"/>
            <p:nvPr/>
          </p:nvSpPr>
          <p:spPr>
            <a:xfrm>
              <a:off x="1758834" y="2045972"/>
              <a:ext cx="2741158" cy="253916"/>
            </a:xfrm>
            <a:prstGeom prst="rect">
              <a:avLst/>
            </a:prstGeom>
            <a:noFill/>
          </p:spPr>
          <p:txBody>
            <a:bodyPr wrap="square" rtlCol="0">
              <a:spAutoFit/>
            </a:bodyPr>
            <a:lstStyle/>
            <a:p>
              <a:pPr algn="just"/>
              <a:endParaRPr lang="az-Latn-AZ" sz="1050" noProof="1">
                <a:solidFill>
                  <a:srgbClr val="333333"/>
                </a:solidFill>
                <a:latin typeface="Arial" panose="020B0604020202020204" pitchFamily="34" charset="0"/>
                <a:ea typeface="Batang"/>
              </a:endParaRPr>
            </a:p>
          </p:txBody>
        </p:sp>
        <p:sp>
          <p:nvSpPr>
            <p:cNvPr id="52" name="TextBox 51">
              <a:extLst>
                <a:ext uri="{FF2B5EF4-FFF2-40B4-BE49-F238E27FC236}">
                  <a16:creationId xmlns:a16="http://schemas.microsoft.com/office/drawing/2014/main" id="{6A07A733-8830-48E4-9D2F-BBB80FF9A706}"/>
                </a:ext>
              </a:extLst>
            </p:cNvPr>
            <p:cNvSpPr txBox="1"/>
            <p:nvPr/>
          </p:nvSpPr>
          <p:spPr>
            <a:xfrm>
              <a:off x="1668212" y="380022"/>
              <a:ext cx="2741158" cy="307777"/>
            </a:xfrm>
            <a:prstGeom prst="rect">
              <a:avLst/>
            </a:prstGeom>
            <a:noFill/>
          </p:spPr>
          <p:txBody>
            <a:bodyPr wrap="square" rtlCol="0">
              <a:spAutoFit/>
            </a:bodyPr>
            <a:lstStyle/>
            <a:p>
              <a:r>
                <a:rPr lang="en-US" sz="1400" noProof="1" smtClean="0">
                  <a:solidFill>
                    <a:srgbClr val="333333"/>
                  </a:solidFill>
                  <a:latin typeface="Verdana" panose="020B0604030504040204" pitchFamily="34" charset="0"/>
                  <a:ea typeface="Verdana" panose="020B0604030504040204" pitchFamily="34" charset="0"/>
                </a:rPr>
                <a:t>Social entrepreneurship projects  </a:t>
              </a:r>
              <a:endParaRPr lang="ko-KR" altLang="en-US" sz="1400" dirty="0">
                <a:solidFill>
                  <a:srgbClr val="333333"/>
                </a:solidFill>
                <a:latin typeface="Verdana" panose="020B0604030504040204" pitchFamily="34" charset="0"/>
                <a:ea typeface="Batang"/>
              </a:endParaRPr>
            </a:p>
          </p:txBody>
        </p:sp>
      </p:grpSp>
      <p:sp>
        <p:nvSpPr>
          <p:cNvPr id="6" name="TextBox 5"/>
          <p:cNvSpPr txBox="1"/>
          <p:nvPr/>
        </p:nvSpPr>
        <p:spPr>
          <a:xfrm>
            <a:off x="6047107" y="1132919"/>
            <a:ext cx="3925363" cy="400110"/>
          </a:xfrm>
          <a:prstGeom prst="rect">
            <a:avLst/>
          </a:prstGeom>
          <a:noFill/>
        </p:spPr>
        <p:txBody>
          <a:bodyPr wrap="square" rtlCol="0">
            <a:spAutoFit/>
          </a:bodyPr>
          <a:lstStyle/>
          <a:p>
            <a:r>
              <a:rPr lang="en-US" sz="2000" b="1" dirty="0" smtClean="0"/>
              <a:t>Successful stories </a:t>
            </a:r>
            <a:endParaRPr lang="en-US" sz="2000" b="1" dirty="0"/>
          </a:p>
        </p:txBody>
      </p:sp>
    </p:spTree>
    <p:extLst>
      <p:ext uri="{BB962C8B-B14F-4D97-AF65-F5344CB8AC3E}">
        <p14:creationId xmlns:p14="http://schemas.microsoft.com/office/powerpoint/2010/main" val="1094119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57286" y="385513"/>
            <a:ext cx="9853514" cy="321242"/>
          </a:xfrm>
          <a:prstGeom prst="rect">
            <a:avLst/>
          </a:prstGeom>
        </p:spPr>
        <p:txBody>
          <a:bodyPr vert="horz" wrap="square" lIns="0" tIns="13335" rIns="0" bIns="0" rtlCol="0">
            <a:spAutoFit/>
          </a:bodyPr>
          <a:lstStyle/>
          <a:p>
            <a:pPr marL="12700">
              <a:lnSpc>
                <a:spcPct val="100000"/>
              </a:lnSpc>
              <a:spcBef>
                <a:spcPts val="105"/>
              </a:spcBef>
            </a:pPr>
            <a:r>
              <a:rPr lang="en-US" sz="2000" dirty="0"/>
              <a:t>SME SUPPORT MECHANISMS </a:t>
            </a:r>
            <a:r>
              <a:rPr lang="en-US" sz="2000" dirty="0" smtClean="0"/>
              <a:t>– Market Access Program</a:t>
            </a:r>
            <a:endParaRPr sz="2000"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3218" y="76127"/>
            <a:ext cx="756953" cy="935006"/>
          </a:xfrm>
          <a:prstGeom prst="rect">
            <a:avLst/>
          </a:prstGeom>
        </p:spPr>
      </p:pic>
      <p:sp>
        <p:nvSpPr>
          <p:cNvPr id="63" name="object 11"/>
          <p:cNvSpPr/>
          <p:nvPr/>
        </p:nvSpPr>
        <p:spPr>
          <a:xfrm>
            <a:off x="3204005" y="1054954"/>
            <a:ext cx="6768465" cy="0"/>
          </a:xfrm>
          <a:custGeom>
            <a:avLst/>
            <a:gdLst/>
            <a:ahLst/>
            <a:cxnLst/>
            <a:rect l="l" t="t" r="r" b="b"/>
            <a:pathLst>
              <a:path w="6768465">
                <a:moveTo>
                  <a:pt x="6767995" y="0"/>
                </a:moveTo>
                <a:lnTo>
                  <a:pt x="0" y="0"/>
                </a:lnTo>
              </a:path>
            </a:pathLst>
          </a:custGeom>
          <a:ln w="12700">
            <a:solidFill>
              <a:srgbClr val="987E2E"/>
            </a:solidFill>
          </a:ln>
        </p:spPr>
        <p:txBody>
          <a:bodyPr wrap="square" lIns="0" tIns="0" rIns="0" bIns="0" rtlCol="0"/>
          <a:lstStyle/>
          <a:p>
            <a:endParaRPr/>
          </a:p>
        </p:txBody>
      </p:sp>
      <p:sp>
        <p:nvSpPr>
          <p:cNvPr id="8"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az-Latn-AZ" sz="2400" spc="-5" dirty="0" smtClean="0">
                <a:solidFill>
                  <a:srgbClr val="FFFFFF"/>
                </a:solidFill>
                <a:latin typeface="Arial MT"/>
                <a:cs typeface="Arial MT"/>
              </a:rPr>
              <a:t>13</a:t>
            </a:r>
            <a:endParaRPr sz="2400" dirty="0">
              <a:latin typeface="Arial MT"/>
              <a:cs typeface="Arial MT"/>
            </a:endParaRPr>
          </a:p>
        </p:txBody>
      </p:sp>
      <p:sp>
        <p:nvSpPr>
          <p:cNvPr id="25" name="Rectangle 24"/>
          <p:cNvSpPr/>
          <p:nvPr/>
        </p:nvSpPr>
        <p:spPr>
          <a:xfrm>
            <a:off x="6781800" y="2467696"/>
            <a:ext cx="3962400" cy="1938992"/>
          </a:xfrm>
          <a:prstGeom prst="rect">
            <a:avLst/>
          </a:prstGeom>
        </p:spPr>
        <p:txBody>
          <a:bodyPr wrap="square">
            <a:spAutoFit/>
          </a:bodyPr>
          <a:lstStyle/>
          <a:p>
            <a:r>
              <a:rPr lang="en-US" sz="2000" b="1" noProof="1">
                <a:solidFill>
                  <a:srgbClr val="887735"/>
                </a:solidFill>
                <a:latin typeface="Verdana" panose="020B0604030504040204" pitchFamily="34" charset="0"/>
                <a:ea typeface="Verdana" panose="020B0604030504040204" pitchFamily="34" charset="0"/>
              </a:rPr>
              <a:t>According to this program</a:t>
            </a:r>
            <a:r>
              <a:rPr lang="en-US" sz="2000" b="1" noProof="1">
                <a:solidFill>
                  <a:srgbClr val="887735"/>
                </a:solidFill>
                <a:latin typeface="Verdana" panose="020B0604030504040204" pitchFamily="34" charset="0"/>
                <a:ea typeface="Verdana" panose="020B0604030504040204" pitchFamily="34" charset="0"/>
              </a:rPr>
              <a:t>, </a:t>
            </a:r>
            <a:r>
              <a:rPr lang="en-US" sz="2000" b="1" noProof="1" smtClean="0">
                <a:solidFill>
                  <a:srgbClr val="887735"/>
                </a:solidFill>
                <a:latin typeface="Verdana" panose="020B0604030504040204" pitchFamily="34" charset="0"/>
                <a:ea typeface="Verdana" panose="020B0604030504040204" pitchFamily="34" charset="0"/>
              </a:rPr>
              <a:t>KOBIA is renting spaces in the market chains and warehouses and provide it for free for the SMEs</a:t>
            </a:r>
            <a:endParaRPr lang="az-Latn-AZ" sz="2000" b="1" noProof="1">
              <a:solidFill>
                <a:srgbClr val="887735"/>
              </a:solidFill>
              <a:latin typeface="Verdana" panose="020B0604030504040204" pitchFamily="34" charset="0"/>
              <a:ea typeface="Verdana" panose="020B0604030504040204" pitchFamily="34" charset="0"/>
            </a:endParaRPr>
          </a:p>
        </p:txBody>
      </p:sp>
      <p:sp>
        <p:nvSpPr>
          <p:cNvPr id="51" name="TextBox 50">
            <a:extLst>
              <a:ext uri="{FF2B5EF4-FFF2-40B4-BE49-F238E27FC236}">
                <a16:creationId xmlns:a16="http://schemas.microsoft.com/office/drawing/2014/main" id="{2A4CCF84-C2A5-473B-AF85-056E835382F6}"/>
              </a:ext>
            </a:extLst>
          </p:cNvPr>
          <p:cNvSpPr txBox="1"/>
          <p:nvPr/>
        </p:nvSpPr>
        <p:spPr>
          <a:xfrm>
            <a:off x="5679948" y="6326897"/>
            <a:ext cx="5239961" cy="253916"/>
          </a:xfrm>
          <a:prstGeom prst="rect">
            <a:avLst/>
          </a:prstGeom>
          <a:noFill/>
        </p:spPr>
        <p:txBody>
          <a:bodyPr wrap="square" rtlCol="0">
            <a:spAutoFit/>
          </a:bodyPr>
          <a:lstStyle/>
          <a:p>
            <a:pPr algn="just"/>
            <a:endParaRPr lang="az-Latn-AZ" sz="1050" noProof="1">
              <a:solidFill>
                <a:srgbClr val="333333"/>
              </a:solidFill>
              <a:latin typeface="Arial" panose="020B0604020202020204" pitchFamily="34" charset="0"/>
              <a:ea typeface="Batang"/>
            </a:endParaRPr>
          </a:p>
        </p:txBody>
      </p:sp>
      <p:pic>
        <p:nvPicPr>
          <p:cNvPr id="1026" name="Picture 2" descr="How supermarket freezers are heating the planet, and how they could change  | CBC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4740590" cy="266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33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0" y="152400"/>
            <a:ext cx="11938000" cy="6764157"/>
            <a:chOff x="290240" y="105156"/>
            <a:chExt cx="11938000" cy="6764157"/>
          </a:xfrm>
        </p:grpSpPr>
        <p:pic>
          <p:nvPicPr>
            <p:cNvPr id="3" name="object 3"/>
            <p:cNvPicPr/>
            <p:nvPr/>
          </p:nvPicPr>
          <p:blipFill>
            <a:blip r:embed="rId2" cstate="print"/>
            <a:stretch>
              <a:fillRect/>
            </a:stretch>
          </p:blipFill>
          <p:spPr>
            <a:xfrm>
              <a:off x="290240" y="1034889"/>
              <a:ext cx="11938000" cy="5834424"/>
            </a:xfrm>
            <a:prstGeom prst="rect">
              <a:avLst/>
            </a:prstGeom>
          </p:spPr>
        </p:pic>
        <p:sp>
          <p:nvSpPr>
            <p:cNvPr id="4" name="object 4"/>
            <p:cNvSpPr/>
            <p:nvPr/>
          </p:nvSpPr>
          <p:spPr>
            <a:xfrm>
              <a:off x="8869680" y="105156"/>
              <a:ext cx="2885440" cy="905510"/>
            </a:xfrm>
            <a:custGeom>
              <a:avLst/>
              <a:gdLst/>
              <a:ahLst/>
              <a:cxnLst/>
              <a:rect l="l" t="t" r="r" b="b"/>
              <a:pathLst>
                <a:path w="2885440" h="905510">
                  <a:moveTo>
                    <a:pt x="0" y="0"/>
                  </a:moveTo>
                  <a:lnTo>
                    <a:pt x="2884931" y="0"/>
                  </a:lnTo>
                  <a:lnTo>
                    <a:pt x="2884931" y="905255"/>
                  </a:lnTo>
                  <a:lnTo>
                    <a:pt x="0" y="905255"/>
                  </a:lnTo>
                  <a:lnTo>
                    <a:pt x="0" y="0"/>
                  </a:lnTo>
                  <a:close/>
                </a:path>
              </a:pathLst>
            </a:custGeom>
            <a:ln w="9525">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357286" y="385513"/>
            <a:ext cx="9853514" cy="321242"/>
          </a:xfrm>
          <a:prstGeom prst="rect">
            <a:avLst/>
          </a:prstGeom>
        </p:spPr>
        <p:txBody>
          <a:bodyPr vert="horz" wrap="square" lIns="0" tIns="13335" rIns="0" bIns="0" rtlCol="0">
            <a:spAutoFit/>
          </a:bodyPr>
          <a:lstStyle/>
          <a:p>
            <a:pPr marL="12700">
              <a:lnSpc>
                <a:spcPct val="100000"/>
              </a:lnSpc>
              <a:spcBef>
                <a:spcPts val="105"/>
              </a:spcBef>
            </a:pPr>
            <a:r>
              <a:rPr lang="en-US" sz="2000" dirty="0" smtClean="0"/>
              <a:t>KOB</a:t>
            </a:r>
            <a:r>
              <a:rPr lang="az-Latn-AZ" sz="2000" dirty="0" smtClean="0"/>
              <a:t>İA</a:t>
            </a:r>
            <a:r>
              <a:rPr lang="en-US" sz="2000" dirty="0" smtClean="0"/>
              <a:t>’s ACTIVITIES IN LIBERATED AREAS DURING AND AFTER KARABAKH WAR </a:t>
            </a:r>
            <a:endParaRPr sz="20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3218" y="76127"/>
            <a:ext cx="756953" cy="935006"/>
          </a:xfrm>
          <a:prstGeom prst="rect">
            <a:avLst/>
          </a:prstGeom>
        </p:spPr>
      </p:pic>
      <p:sp>
        <p:nvSpPr>
          <p:cNvPr id="63" name="object 11"/>
          <p:cNvSpPr/>
          <p:nvPr/>
        </p:nvSpPr>
        <p:spPr>
          <a:xfrm>
            <a:off x="3204005" y="1054954"/>
            <a:ext cx="6768465" cy="0"/>
          </a:xfrm>
          <a:custGeom>
            <a:avLst/>
            <a:gdLst/>
            <a:ahLst/>
            <a:cxnLst/>
            <a:rect l="l" t="t" r="r" b="b"/>
            <a:pathLst>
              <a:path w="6768465">
                <a:moveTo>
                  <a:pt x="6767995" y="0"/>
                </a:moveTo>
                <a:lnTo>
                  <a:pt x="0" y="0"/>
                </a:lnTo>
              </a:path>
            </a:pathLst>
          </a:custGeom>
          <a:ln w="12700">
            <a:solidFill>
              <a:srgbClr val="987E2E"/>
            </a:solidFill>
          </a:ln>
        </p:spPr>
        <p:txBody>
          <a:bodyPr wrap="square" lIns="0" tIns="0" rIns="0" bIns="0" rtlCol="0"/>
          <a:lstStyle/>
          <a:p>
            <a:endParaRPr/>
          </a:p>
        </p:txBody>
      </p:sp>
      <p:sp>
        <p:nvSpPr>
          <p:cNvPr id="8"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az-Latn-AZ" sz="2400" spc="-5" dirty="0" smtClean="0">
                <a:solidFill>
                  <a:srgbClr val="FFFFFF"/>
                </a:solidFill>
                <a:latin typeface="Arial MT"/>
                <a:cs typeface="Arial MT"/>
              </a:rPr>
              <a:t>14</a:t>
            </a:r>
            <a:endParaRPr sz="2400" dirty="0">
              <a:latin typeface="Arial MT"/>
              <a:cs typeface="Arial MT"/>
            </a:endParaRPr>
          </a:p>
        </p:txBody>
      </p:sp>
      <p:sp>
        <p:nvSpPr>
          <p:cNvPr id="53" name="Freeform: Shape 17">
            <a:extLst>
              <a:ext uri="{FF2B5EF4-FFF2-40B4-BE49-F238E27FC236}">
                <a16:creationId xmlns:a16="http://schemas.microsoft.com/office/drawing/2014/main" id="{EEA0489F-3BC4-45A9-B327-88C3D4E05B62}"/>
              </a:ext>
            </a:extLst>
          </p:cNvPr>
          <p:cNvSpPr/>
          <p:nvPr/>
        </p:nvSpPr>
        <p:spPr>
          <a:xfrm>
            <a:off x="6589242" y="3267218"/>
            <a:ext cx="1570386" cy="1607171"/>
          </a:xfrm>
          <a:custGeom>
            <a:avLst/>
            <a:gdLst>
              <a:gd name="connsiteX0" fmla="*/ 1008633 w 2017267"/>
              <a:gd name="connsiteY0" fmla="*/ 0 h 2017267"/>
              <a:gd name="connsiteX1" fmla="*/ 1091617 w 2017267"/>
              <a:gd name="connsiteY1" fmla="*/ 34373 h 2017267"/>
              <a:gd name="connsiteX2" fmla="*/ 1982894 w 2017267"/>
              <a:gd name="connsiteY2" fmla="*/ 925651 h 2017267"/>
              <a:gd name="connsiteX3" fmla="*/ 1982894 w 2017267"/>
              <a:gd name="connsiteY3" fmla="*/ 1091617 h 2017267"/>
              <a:gd name="connsiteX4" fmla="*/ 1091617 w 2017267"/>
              <a:gd name="connsiteY4" fmla="*/ 1982894 h 2017267"/>
              <a:gd name="connsiteX5" fmla="*/ 925651 w 2017267"/>
              <a:gd name="connsiteY5" fmla="*/ 1982894 h 2017267"/>
              <a:gd name="connsiteX6" fmla="*/ 34373 w 2017267"/>
              <a:gd name="connsiteY6" fmla="*/ 1091616 h 2017267"/>
              <a:gd name="connsiteX7" fmla="*/ 34373 w 2017267"/>
              <a:gd name="connsiteY7" fmla="*/ 925650 h 2017267"/>
              <a:gd name="connsiteX8" fmla="*/ 925650 w 2017267"/>
              <a:gd name="connsiteY8" fmla="*/ 34373 h 2017267"/>
              <a:gd name="connsiteX9" fmla="*/ 1008633 w 2017267"/>
              <a:gd name="connsiteY9" fmla="*/ 0 h 201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7267" h="2017267">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rgbClr val="887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18">
            <a:extLst>
              <a:ext uri="{FF2B5EF4-FFF2-40B4-BE49-F238E27FC236}">
                <a16:creationId xmlns:a16="http://schemas.microsoft.com/office/drawing/2014/main" id="{9C1B2E21-ED64-40A7-986F-1BA014711AE7}"/>
              </a:ext>
            </a:extLst>
          </p:cNvPr>
          <p:cNvSpPr/>
          <p:nvPr/>
        </p:nvSpPr>
        <p:spPr>
          <a:xfrm rot="16200000" flipH="1">
            <a:off x="6994538" y="3829403"/>
            <a:ext cx="759793" cy="460945"/>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5" name="Freeform 40">
            <a:extLst>
              <a:ext uri="{FF2B5EF4-FFF2-40B4-BE49-F238E27FC236}">
                <a16:creationId xmlns:a16="http://schemas.microsoft.com/office/drawing/2014/main" id="{7222905F-A268-4266-A83B-441260F439FE}"/>
              </a:ext>
            </a:extLst>
          </p:cNvPr>
          <p:cNvSpPr/>
          <p:nvPr/>
        </p:nvSpPr>
        <p:spPr>
          <a:xfrm rot="17414357">
            <a:off x="529584" y="1439198"/>
            <a:ext cx="473645" cy="43727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56" name="Down Arrow 1">
            <a:extLst>
              <a:ext uri="{FF2B5EF4-FFF2-40B4-BE49-F238E27FC236}">
                <a16:creationId xmlns:a16="http://schemas.microsoft.com/office/drawing/2014/main" id="{6B8446BB-68F2-485B-A025-1F181BF4F106}"/>
              </a:ext>
            </a:extLst>
          </p:cNvPr>
          <p:cNvSpPr/>
          <p:nvPr/>
        </p:nvSpPr>
        <p:spPr>
          <a:xfrm rot="17414357">
            <a:off x="850833" y="1138880"/>
            <a:ext cx="535047" cy="1164857"/>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rgbClr val="D9E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pic>
        <p:nvPicPr>
          <p:cNvPr id="57" name="Picture Placeholder 14"/>
          <p:cNvPicPr>
            <a:picLocks noChangeAspect="1"/>
          </p:cNvPicPr>
          <p:nvPr/>
        </p:nvPicPr>
        <p:blipFill>
          <a:blip r:embed="rId4" cstate="print">
            <a:extLst>
              <a:ext uri="{28A0092B-C50C-407E-A947-70E740481C1C}">
                <a14:useLocalDpi xmlns:a14="http://schemas.microsoft.com/office/drawing/2010/main" val="0"/>
              </a:ext>
            </a:extLst>
          </a:blip>
          <a:srcRect l="12481" r="12481"/>
          <a:stretch>
            <a:fillRect/>
          </a:stretch>
        </p:blipFill>
        <p:spPr>
          <a:xfrm>
            <a:off x="8466914" y="2856727"/>
            <a:ext cx="2470223" cy="2470222"/>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p:spPr>
      </p:pic>
      <p:pic>
        <p:nvPicPr>
          <p:cNvPr id="58" name="Picture Placeholder 4"/>
          <p:cNvPicPr>
            <a:picLocks noChangeAspect="1"/>
          </p:cNvPicPr>
          <p:nvPr/>
        </p:nvPicPr>
        <p:blipFill>
          <a:blip r:embed="rId5" cstate="print">
            <a:extLst>
              <a:ext uri="{28A0092B-C50C-407E-A947-70E740481C1C}">
                <a14:useLocalDpi xmlns:a14="http://schemas.microsoft.com/office/drawing/2010/main" val="0"/>
              </a:ext>
            </a:extLst>
          </a:blip>
          <a:srcRect l="16650" r="16650"/>
          <a:stretch>
            <a:fillRect/>
          </a:stretch>
        </p:blipFill>
        <p:spPr>
          <a:xfrm>
            <a:off x="7105407" y="1486271"/>
            <a:ext cx="2470222" cy="2470222"/>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p:spPr>
      </p:pic>
      <p:pic>
        <p:nvPicPr>
          <p:cNvPr id="59" name="Picture Placeholder 8"/>
          <p:cNvPicPr>
            <a:picLocks noChangeAspect="1"/>
          </p:cNvPicPr>
          <p:nvPr/>
        </p:nvPicPr>
        <p:blipFill>
          <a:blip r:embed="rId6" cstate="print">
            <a:extLst>
              <a:ext uri="{28A0092B-C50C-407E-A947-70E740481C1C}">
                <a14:useLocalDpi xmlns:a14="http://schemas.microsoft.com/office/drawing/2010/main" val="0"/>
              </a:ext>
            </a:extLst>
          </a:blip>
          <a:srcRect l="16667" r="16667"/>
          <a:stretch>
            <a:fillRect/>
          </a:stretch>
        </p:blipFill>
        <p:spPr>
          <a:xfrm>
            <a:off x="7074899" y="4185113"/>
            <a:ext cx="2470222" cy="2470222"/>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p:spPr>
      </p:pic>
      <p:sp>
        <p:nvSpPr>
          <p:cNvPr id="60" name="Rectangle 59"/>
          <p:cNvSpPr/>
          <p:nvPr/>
        </p:nvSpPr>
        <p:spPr>
          <a:xfrm>
            <a:off x="1913838" y="1439114"/>
            <a:ext cx="5398283" cy="830997"/>
          </a:xfrm>
          <a:prstGeom prst="rect">
            <a:avLst/>
          </a:prstGeom>
        </p:spPr>
        <p:txBody>
          <a:bodyPr wrap="square">
            <a:spAutoFit/>
          </a:bodyPr>
          <a:lstStyle/>
          <a:p>
            <a:r>
              <a:rPr lang="en-GB" sz="1600" dirty="0" smtClean="0">
                <a:latin typeface="HelveticaNeue"/>
              </a:rPr>
              <a:t>Around </a:t>
            </a:r>
            <a:r>
              <a:rPr lang="en-GB" sz="1600" b="1" dirty="0" smtClean="0">
                <a:latin typeface="HelveticaNeue"/>
              </a:rPr>
              <a:t>1400</a:t>
            </a:r>
            <a:r>
              <a:rPr lang="en-GB" sz="1600" dirty="0" smtClean="0">
                <a:latin typeface="HelveticaNeue"/>
              </a:rPr>
              <a:t> applications </a:t>
            </a:r>
            <a:r>
              <a:rPr lang="en-GB" sz="1600" b="1" dirty="0" smtClean="0">
                <a:latin typeface="HelveticaNeue"/>
              </a:rPr>
              <a:t>35%</a:t>
            </a:r>
            <a:r>
              <a:rPr lang="en-GB" sz="1600" dirty="0" smtClean="0">
                <a:latin typeface="HelveticaNeue"/>
              </a:rPr>
              <a:t> of which are from foreign businesses, representing </a:t>
            </a:r>
            <a:r>
              <a:rPr lang="en-GB" sz="1600" b="1" dirty="0" smtClean="0">
                <a:latin typeface="HelveticaNeue"/>
              </a:rPr>
              <a:t>35</a:t>
            </a:r>
            <a:r>
              <a:rPr lang="en-GB" sz="1600" dirty="0" smtClean="0">
                <a:latin typeface="HelveticaNeue"/>
              </a:rPr>
              <a:t> countries </a:t>
            </a:r>
            <a:r>
              <a:rPr lang="en-GB" sz="1400" i="1" dirty="0" smtClean="0">
                <a:latin typeface="HelveticaNeue"/>
              </a:rPr>
              <a:t>(mostly from Turkey, Russia, Kazakhstan, Hungary)</a:t>
            </a:r>
            <a:endParaRPr lang="az-Latn-AZ" sz="1400" i="1" dirty="0">
              <a:latin typeface="HelveticaNeue"/>
            </a:endParaRPr>
          </a:p>
        </p:txBody>
      </p:sp>
      <p:sp>
        <p:nvSpPr>
          <p:cNvPr id="61" name="Rectangle 60"/>
          <p:cNvSpPr/>
          <p:nvPr/>
        </p:nvSpPr>
        <p:spPr>
          <a:xfrm>
            <a:off x="1882128" y="2317691"/>
            <a:ext cx="4202884" cy="830997"/>
          </a:xfrm>
          <a:prstGeom prst="rect">
            <a:avLst/>
          </a:prstGeom>
        </p:spPr>
        <p:txBody>
          <a:bodyPr wrap="square">
            <a:spAutoFit/>
          </a:bodyPr>
          <a:lstStyle/>
          <a:p>
            <a:r>
              <a:rPr lang="en-US" sz="1600" dirty="0">
                <a:latin typeface="HelveticaNeue"/>
              </a:rPr>
              <a:t>O</a:t>
            </a:r>
            <a:r>
              <a:rPr lang="en-US" sz="1600" dirty="0" smtClean="0">
                <a:latin typeface="HelveticaNeue"/>
              </a:rPr>
              <a:t>rganization </a:t>
            </a:r>
            <a:r>
              <a:rPr lang="en-US" sz="1600" dirty="0">
                <a:latin typeface="HelveticaNeue"/>
              </a:rPr>
              <a:t>of entrepreneurial activity, support for attracting local and foreign </a:t>
            </a:r>
            <a:r>
              <a:rPr lang="en-US" sz="1600" dirty="0" smtClean="0">
                <a:latin typeface="HelveticaNeue"/>
              </a:rPr>
              <a:t>investments.</a:t>
            </a:r>
            <a:endParaRPr lang="az-Latn-AZ" sz="1600" dirty="0">
              <a:latin typeface="HelveticaNeue"/>
            </a:endParaRPr>
          </a:p>
        </p:txBody>
      </p:sp>
      <p:sp>
        <p:nvSpPr>
          <p:cNvPr id="62" name="Rectangle 61"/>
          <p:cNvSpPr/>
          <p:nvPr/>
        </p:nvSpPr>
        <p:spPr>
          <a:xfrm>
            <a:off x="1913103" y="3362810"/>
            <a:ext cx="3915372" cy="584775"/>
          </a:xfrm>
          <a:prstGeom prst="rect">
            <a:avLst/>
          </a:prstGeom>
        </p:spPr>
        <p:txBody>
          <a:bodyPr wrap="square">
            <a:spAutoFit/>
          </a:bodyPr>
          <a:lstStyle/>
          <a:p>
            <a:r>
              <a:rPr lang="en-US" sz="1600" dirty="0">
                <a:latin typeface="HelveticaNeue"/>
              </a:rPr>
              <a:t>S</a:t>
            </a:r>
            <a:r>
              <a:rPr lang="az-Latn-AZ" sz="1600" dirty="0" smtClean="0">
                <a:latin typeface="HelveticaNeue"/>
              </a:rPr>
              <a:t>upport </a:t>
            </a:r>
            <a:r>
              <a:rPr lang="az-Latn-AZ" sz="1600" dirty="0">
                <a:latin typeface="HelveticaNeue"/>
              </a:rPr>
              <a:t>for social entrepreneurship </a:t>
            </a:r>
            <a:r>
              <a:rPr lang="az-Latn-AZ" sz="1600" dirty="0" smtClean="0">
                <a:latin typeface="HelveticaNeue"/>
              </a:rPr>
              <a:t>initiatives</a:t>
            </a:r>
            <a:r>
              <a:rPr lang="en-US" sz="1600" dirty="0" smtClean="0">
                <a:latin typeface="HelveticaNeue"/>
              </a:rPr>
              <a:t>.</a:t>
            </a:r>
            <a:endParaRPr lang="az-Latn-AZ" sz="1600" dirty="0">
              <a:latin typeface="HelveticaNeue"/>
            </a:endParaRPr>
          </a:p>
        </p:txBody>
      </p:sp>
      <p:sp>
        <p:nvSpPr>
          <p:cNvPr id="64" name="Rectangle 63"/>
          <p:cNvSpPr/>
          <p:nvPr/>
        </p:nvSpPr>
        <p:spPr>
          <a:xfrm>
            <a:off x="1882128" y="4227993"/>
            <a:ext cx="3991571" cy="830997"/>
          </a:xfrm>
          <a:prstGeom prst="rect">
            <a:avLst/>
          </a:prstGeom>
        </p:spPr>
        <p:txBody>
          <a:bodyPr wrap="square">
            <a:spAutoFit/>
          </a:bodyPr>
          <a:lstStyle/>
          <a:p>
            <a:r>
              <a:rPr lang="en-US" sz="1600" dirty="0">
                <a:latin typeface="HelveticaNeue"/>
              </a:rPr>
              <a:t>S</a:t>
            </a:r>
            <a:r>
              <a:rPr lang="en-US" sz="1600" dirty="0" smtClean="0">
                <a:latin typeface="HelveticaNeue"/>
              </a:rPr>
              <a:t>upport </a:t>
            </a:r>
            <a:r>
              <a:rPr lang="en-US" sz="1600" dirty="0">
                <a:latin typeface="HelveticaNeue"/>
              </a:rPr>
              <a:t>for business access to public services, training and consulting services, concessional financial </a:t>
            </a:r>
            <a:r>
              <a:rPr lang="en-US" sz="1600" dirty="0" smtClean="0">
                <a:latin typeface="HelveticaNeue"/>
              </a:rPr>
              <a:t>resources.</a:t>
            </a:r>
            <a:endParaRPr lang="az-Latn-AZ" sz="1600" dirty="0">
              <a:latin typeface="HelveticaNeue"/>
            </a:endParaRPr>
          </a:p>
        </p:txBody>
      </p:sp>
      <p:sp>
        <p:nvSpPr>
          <p:cNvPr id="65" name="Freeform 40">
            <a:extLst>
              <a:ext uri="{FF2B5EF4-FFF2-40B4-BE49-F238E27FC236}">
                <a16:creationId xmlns:a16="http://schemas.microsoft.com/office/drawing/2014/main" id="{7222905F-A268-4266-A83B-441260F439FE}"/>
              </a:ext>
            </a:extLst>
          </p:cNvPr>
          <p:cNvSpPr/>
          <p:nvPr/>
        </p:nvSpPr>
        <p:spPr>
          <a:xfrm rot="17414357">
            <a:off x="487846" y="2389011"/>
            <a:ext cx="473645" cy="43727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6" name="Down Arrow 1">
            <a:extLst>
              <a:ext uri="{FF2B5EF4-FFF2-40B4-BE49-F238E27FC236}">
                <a16:creationId xmlns:a16="http://schemas.microsoft.com/office/drawing/2014/main" id="{6B8446BB-68F2-485B-A025-1F181BF4F106}"/>
              </a:ext>
            </a:extLst>
          </p:cNvPr>
          <p:cNvSpPr/>
          <p:nvPr/>
        </p:nvSpPr>
        <p:spPr>
          <a:xfrm rot="17414357">
            <a:off x="809095" y="2089279"/>
            <a:ext cx="535047" cy="1164857"/>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rgbClr val="65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7" name="Freeform 40">
            <a:extLst>
              <a:ext uri="{FF2B5EF4-FFF2-40B4-BE49-F238E27FC236}">
                <a16:creationId xmlns:a16="http://schemas.microsoft.com/office/drawing/2014/main" id="{7222905F-A268-4266-A83B-441260F439FE}"/>
              </a:ext>
            </a:extLst>
          </p:cNvPr>
          <p:cNvSpPr/>
          <p:nvPr/>
        </p:nvSpPr>
        <p:spPr>
          <a:xfrm rot="17414357">
            <a:off x="552730" y="3383653"/>
            <a:ext cx="473645" cy="43727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8" name="Down Arrow 1">
            <a:extLst>
              <a:ext uri="{FF2B5EF4-FFF2-40B4-BE49-F238E27FC236}">
                <a16:creationId xmlns:a16="http://schemas.microsoft.com/office/drawing/2014/main" id="{6B8446BB-68F2-485B-A025-1F181BF4F106}"/>
              </a:ext>
            </a:extLst>
          </p:cNvPr>
          <p:cNvSpPr/>
          <p:nvPr/>
        </p:nvSpPr>
        <p:spPr>
          <a:xfrm rot="17414357">
            <a:off x="883359" y="3079879"/>
            <a:ext cx="535047" cy="1164857"/>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rgbClr val="F79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9" name="Freeform 40">
            <a:extLst>
              <a:ext uri="{FF2B5EF4-FFF2-40B4-BE49-F238E27FC236}">
                <a16:creationId xmlns:a16="http://schemas.microsoft.com/office/drawing/2014/main" id="{7222905F-A268-4266-A83B-441260F439FE}"/>
              </a:ext>
            </a:extLst>
          </p:cNvPr>
          <p:cNvSpPr/>
          <p:nvPr/>
        </p:nvSpPr>
        <p:spPr>
          <a:xfrm rot="17414357">
            <a:off x="619111" y="4360325"/>
            <a:ext cx="473645" cy="43727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0" name="Down Arrow 1">
            <a:extLst>
              <a:ext uri="{FF2B5EF4-FFF2-40B4-BE49-F238E27FC236}">
                <a16:creationId xmlns:a16="http://schemas.microsoft.com/office/drawing/2014/main" id="{6B8446BB-68F2-485B-A025-1F181BF4F106}"/>
              </a:ext>
            </a:extLst>
          </p:cNvPr>
          <p:cNvSpPr/>
          <p:nvPr/>
        </p:nvSpPr>
        <p:spPr>
          <a:xfrm rot="17414357">
            <a:off x="939714" y="4061064"/>
            <a:ext cx="535047" cy="1164857"/>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rgbClr val="D9E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6" name="Rectangle 25"/>
          <p:cNvSpPr/>
          <p:nvPr/>
        </p:nvSpPr>
        <p:spPr>
          <a:xfrm>
            <a:off x="1920227" y="5257800"/>
            <a:ext cx="3915372" cy="830997"/>
          </a:xfrm>
          <a:prstGeom prst="rect">
            <a:avLst/>
          </a:prstGeom>
        </p:spPr>
        <p:txBody>
          <a:bodyPr wrap="square">
            <a:spAutoFit/>
          </a:bodyPr>
          <a:lstStyle/>
          <a:p>
            <a:r>
              <a:rPr lang="en-US" sz="1600" dirty="0" smtClean="0">
                <a:latin typeface="HelveticaNeue"/>
              </a:rPr>
              <a:t>3 companies have already started to work in region: medical textile production, souvenir production and bakery</a:t>
            </a:r>
            <a:endParaRPr lang="az-Latn-AZ" sz="1600" dirty="0">
              <a:latin typeface="HelveticaNeue"/>
            </a:endParaRPr>
          </a:p>
        </p:txBody>
      </p:sp>
      <p:sp>
        <p:nvSpPr>
          <p:cNvPr id="27" name="Down Arrow 1">
            <a:extLst>
              <a:ext uri="{FF2B5EF4-FFF2-40B4-BE49-F238E27FC236}">
                <a16:creationId xmlns:a16="http://schemas.microsoft.com/office/drawing/2014/main" id="{6B8446BB-68F2-485B-A025-1F181BF4F106}"/>
              </a:ext>
            </a:extLst>
          </p:cNvPr>
          <p:cNvSpPr/>
          <p:nvPr/>
        </p:nvSpPr>
        <p:spPr>
          <a:xfrm rot="17414357">
            <a:off x="847596" y="4944084"/>
            <a:ext cx="535047" cy="1164857"/>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rgbClr val="65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Tree>
    <p:extLst>
      <p:ext uri="{BB962C8B-B14F-4D97-AF65-F5344CB8AC3E}">
        <p14:creationId xmlns:p14="http://schemas.microsoft.com/office/powerpoint/2010/main" val="4214113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0" y="104018"/>
            <a:ext cx="11938000" cy="6752843"/>
            <a:chOff x="254000" y="105156"/>
            <a:chExt cx="11938000" cy="6752843"/>
          </a:xfrm>
        </p:grpSpPr>
        <p:pic>
          <p:nvPicPr>
            <p:cNvPr id="3" name="object 3"/>
            <p:cNvPicPr/>
            <p:nvPr/>
          </p:nvPicPr>
          <p:blipFill>
            <a:blip r:embed="rId2" cstate="print"/>
            <a:stretch>
              <a:fillRect/>
            </a:stretch>
          </p:blipFill>
          <p:spPr>
            <a:xfrm>
              <a:off x="254000" y="1023575"/>
              <a:ext cx="11938000" cy="5834424"/>
            </a:xfrm>
            <a:prstGeom prst="rect">
              <a:avLst/>
            </a:prstGeom>
          </p:spPr>
        </p:pic>
        <p:sp>
          <p:nvSpPr>
            <p:cNvPr id="4" name="object 4"/>
            <p:cNvSpPr/>
            <p:nvPr/>
          </p:nvSpPr>
          <p:spPr>
            <a:xfrm>
              <a:off x="8869680" y="105156"/>
              <a:ext cx="2885440" cy="905510"/>
            </a:xfrm>
            <a:custGeom>
              <a:avLst/>
              <a:gdLst/>
              <a:ahLst/>
              <a:cxnLst/>
              <a:rect l="l" t="t" r="r" b="b"/>
              <a:pathLst>
                <a:path w="2885440" h="905510">
                  <a:moveTo>
                    <a:pt x="0" y="0"/>
                  </a:moveTo>
                  <a:lnTo>
                    <a:pt x="2884931" y="0"/>
                  </a:lnTo>
                  <a:lnTo>
                    <a:pt x="2884931" y="905255"/>
                  </a:lnTo>
                  <a:lnTo>
                    <a:pt x="0" y="905255"/>
                  </a:lnTo>
                  <a:lnTo>
                    <a:pt x="0" y="0"/>
                  </a:lnTo>
                  <a:close/>
                </a:path>
              </a:pathLst>
            </a:custGeom>
            <a:ln w="9525">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357286" y="385513"/>
            <a:ext cx="9853514" cy="321242"/>
          </a:xfrm>
          <a:prstGeom prst="rect">
            <a:avLst/>
          </a:prstGeom>
        </p:spPr>
        <p:txBody>
          <a:bodyPr vert="horz" wrap="square" lIns="0" tIns="13335" rIns="0" bIns="0" rtlCol="0">
            <a:spAutoFit/>
          </a:bodyPr>
          <a:lstStyle/>
          <a:p>
            <a:pPr marL="12700">
              <a:lnSpc>
                <a:spcPct val="100000"/>
              </a:lnSpc>
              <a:spcBef>
                <a:spcPts val="105"/>
              </a:spcBef>
            </a:pPr>
            <a:r>
              <a:rPr lang="en-US" sz="2000" dirty="0" smtClean="0"/>
              <a:t>INVESTMENT POTENTIAL OF LIBERATED AREAS  </a:t>
            </a:r>
            <a:endParaRPr sz="20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3218" y="76127"/>
            <a:ext cx="756953" cy="935006"/>
          </a:xfrm>
          <a:prstGeom prst="rect">
            <a:avLst/>
          </a:prstGeom>
        </p:spPr>
      </p:pic>
      <p:sp>
        <p:nvSpPr>
          <p:cNvPr id="63" name="object 11"/>
          <p:cNvSpPr/>
          <p:nvPr/>
        </p:nvSpPr>
        <p:spPr>
          <a:xfrm>
            <a:off x="3204005" y="1054954"/>
            <a:ext cx="6768465" cy="0"/>
          </a:xfrm>
          <a:custGeom>
            <a:avLst/>
            <a:gdLst/>
            <a:ahLst/>
            <a:cxnLst/>
            <a:rect l="l" t="t" r="r" b="b"/>
            <a:pathLst>
              <a:path w="6768465">
                <a:moveTo>
                  <a:pt x="6767995" y="0"/>
                </a:moveTo>
                <a:lnTo>
                  <a:pt x="0" y="0"/>
                </a:lnTo>
              </a:path>
            </a:pathLst>
          </a:custGeom>
          <a:ln w="12700">
            <a:solidFill>
              <a:srgbClr val="987E2E"/>
            </a:solidFill>
          </a:ln>
        </p:spPr>
        <p:txBody>
          <a:bodyPr wrap="square" lIns="0" tIns="0" rIns="0" bIns="0" rtlCol="0"/>
          <a:lstStyle/>
          <a:p>
            <a:endParaRPr/>
          </a:p>
        </p:txBody>
      </p:sp>
      <p:sp>
        <p:nvSpPr>
          <p:cNvPr id="8"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az-Latn-AZ" sz="2400" spc="-5" dirty="0" smtClean="0">
                <a:solidFill>
                  <a:srgbClr val="FFFFFF"/>
                </a:solidFill>
                <a:latin typeface="Arial MT"/>
                <a:cs typeface="Arial MT"/>
              </a:rPr>
              <a:t>15</a:t>
            </a:r>
            <a:endParaRPr sz="2400" dirty="0">
              <a:latin typeface="Arial MT"/>
              <a:cs typeface="Arial MT"/>
            </a:endParaRPr>
          </a:p>
        </p:txBody>
      </p:sp>
      <p:sp>
        <p:nvSpPr>
          <p:cNvPr id="54" name="Freeform: Shape 18">
            <a:extLst>
              <a:ext uri="{FF2B5EF4-FFF2-40B4-BE49-F238E27FC236}">
                <a16:creationId xmlns:a16="http://schemas.microsoft.com/office/drawing/2014/main" id="{9C1B2E21-ED64-40A7-986F-1BA014711AE7}"/>
              </a:ext>
            </a:extLst>
          </p:cNvPr>
          <p:cNvSpPr/>
          <p:nvPr/>
        </p:nvSpPr>
        <p:spPr>
          <a:xfrm rot="16200000" flipH="1">
            <a:off x="6994538" y="3829403"/>
            <a:ext cx="759793" cy="460945"/>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60" name="Rectangle 59"/>
          <p:cNvSpPr/>
          <p:nvPr/>
        </p:nvSpPr>
        <p:spPr>
          <a:xfrm>
            <a:off x="2379678" y="1314599"/>
            <a:ext cx="3583032" cy="1477328"/>
          </a:xfrm>
          <a:prstGeom prst="rect">
            <a:avLst/>
          </a:prstGeom>
        </p:spPr>
        <p:txBody>
          <a:bodyPr wrap="square">
            <a:spAutoFit/>
          </a:bodyPr>
          <a:lstStyle/>
          <a:p>
            <a:r>
              <a:rPr lang="en-US" dirty="0" smtClean="0"/>
              <a:t>facing and construction stone, lime, clay, freshwater, gold, polymetallic, mercury, sawdust, colored stone, etc.     </a:t>
            </a:r>
            <a:endParaRPr lang="az-Latn-AZ" dirty="0" smtClean="0"/>
          </a:p>
          <a:p>
            <a:r>
              <a:rPr lang="en-US" dirty="0" smtClean="0">
                <a:latin typeface="HelveticaNeue"/>
              </a:rPr>
              <a:t> </a:t>
            </a:r>
            <a:endParaRPr lang="az-Latn-AZ" dirty="0">
              <a:latin typeface="HelveticaNeue"/>
            </a:endParaRPr>
          </a:p>
        </p:txBody>
      </p:sp>
      <p:sp>
        <p:nvSpPr>
          <p:cNvPr id="61" name="Rectangle 60"/>
          <p:cNvSpPr/>
          <p:nvPr/>
        </p:nvSpPr>
        <p:spPr>
          <a:xfrm>
            <a:off x="2379678" y="2644160"/>
            <a:ext cx="4002012" cy="1477328"/>
          </a:xfrm>
          <a:prstGeom prst="rect">
            <a:avLst/>
          </a:prstGeom>
        </p:spPr>
        <p:txBody>
          <a:bodyPr wrap="square">
            <a:spAutoFit/>
          </a:bodyPr>
          <a:lstStyle/>
          <a:p>
            <a:r>
              <a:rPr lang="en-US" dirty="0" smtClean="0"/>
              <a:t>cultural</a:t>
            </a:r>
            <a:r>
              <a:rPr lang="en-US" dirty="0"/>
              <a:t>, health, recreation and ecotourism, </a:t>
            </a:r>
            <a:r>
              <a:rPr lang="en-US" dirty="0" smtClean="0"/>
              <a:t>agriculture, heavy, food, and </a:t>
            </a:r>
            <a:r>
              <a:rPr lang="en-US" dirty="0"/>
              <a:t>light </a:t>
            </a:r>
            <a:r>
              <a:rPr lang="en-US" dirty="0" smtClean="0"/>
              <a:t>industries, production of construction materials, horticulture, carpet weaving, etc.  </a:t>
            </a:r>
            <a:endParaRPr lang="az-Latn-AZ" dirty="0"/>
          </a:p>
        </p:txBody>
      </p:sp>
      <p:sp>
        <p:nvSpPr>
          <p:cNvPr id="62" name="Rectangle 61"/>
          <p:cNvSpPr/>
          <p:nvPr/>
        </p:nvSpPr>
        <p:spPr>
          <a:xfrm>
            <a:off x="2385401" y="4253058"/>
            <a:ext cx="3786799" cy="1477328"/>
          </a:xfrm>
          <a:prstGeom prst="rect">
            <a:avLst/>
          </a:prstGeom>
        </p:spPr>
        <p:txBody>
          <a:bodyPr wrap="square">
            <a:spAutoFit/>
          </a:bodyPr>
          <a:lstStyle/>
          <a:p>
            <a:r>
              <a:rPr lang="en-US" dirty="0" smtClean="0"/>
              <a:t>Animal </a:t>
            </a:r>
            <a:r>
              <a:rPr lang="en-US" dirty="0"/>
              <a:t>husbandry, vegetable growing and gardening, </a:t>
            </a:r>
            <a:r>
              <a:rPr lang="en-US" dirty="0" smtClean="0"/>
              <a:t>cocoons, </a:t>
            </a:r>
            <a:r>
              <a:rPr lang="en-US" dirty="0"/>
              <a:t>c</a:t>
            </a:r>
            <a:r>
              <a:rPr lang="en-US" dirty="0" smtClean="0"/>
              <a:t>attle </a:t>
            </a:r>
            <a:r>
              <a:rPr lang="en-US" dirty="0"/>
              <a:t>breeding, sheep breeding</a:t>
            </a:r>
            <a:r>
              <a:rPr lang="en-US" dirty="0" smtClean="0"/>
              <a:t>, poultry, potatoes</a:t>
            </a:r>
            <a:r>
              <a:rPr lang="en-US" dirty="0"/>
              <a:t>, </a:t>
            </a:r>
            <a:r>
              <a:rPr lang="en-US" dirty="0" smtClean="0"/>
              <a:t>fruit and </a:t>
            </a:r>
            <a:r>
              <a:rPr lang="en-US" dirty="0"/>
              <a:t>grain </a:t>
            </a:r>
            <a:r>
              <a:rPr lang="en-US" dirty="0" smtClean="0"/>
              <a:t>growing</a:t>
            </a:r>
            <a:r>
              <a:rPr lang="en-US" dirty="0"/>
              <a:t>, </a:t>
            </a:r>
            <a:r>
              <a:rPr lang="en-US" dirty="0" smtClean="0"/>
              <a:t>viticulture, beekeeping, etc. </a:t>
            </a:r>
            <a:endParaRPr lang="az-Latn-AZ"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256" y="1291023"/>
            <a:ext cx="5586362" cy="4478568"/>
          </a:xfrm>
          <a:prstGeom prst="rect">
            <a:avLst/>
          </a:prstGeom>
        </p:spPr>
      </p:pic>
      <p:sp>
        <p:nvSpPr>
          <p:cNvPr id="24" name="Rectangle 23"/>
          <p:cNvSpPr/>
          <p:nvPr/>
        </p:nvSpPr>
        <p:spPr>
          <a:xfrm>
            <a:off x="232414" y="1304260"/>
            <a:ext cx="3583032" cy="400110"/>
          </a:xfrm>
          <a:prstGeom prst="rect">
            <a:avLst/>
          </a:prstGeom>
        </p:spPr>
        <p:txBody>
          <a:bodyPr wrap="square">
            <a:spAutoFit/>
          </a:bodyPr>
          <a:lstStyle/>
          <a:p>
            <a:r>
              <a:rPr lang="en-US" sz="2000" b="1" dirty="0">
                <a:solidFill>
                  <a:srgbClr val="887735"/>
                </a:solidFill>
                <a:latin typeface="Segoe UI"/>
                <a:ea typeface="+mj-ea"/>
                <a:cs typeface="Segoe UI"/>
              </a:rPr>
              <a:t>Mineral deposits:  </a:t>
            </a:r>
            <a:endParaRPr lang="az-Latn-AZ" sz="2000" b="1" dirty="0">
              <a:solidFill>
                <a:srgbClr val="887735"/>
              </a:solidFill>
              <a:latin typeface="Segoe UI"/>
              <a:ea typeface="+mj-ea"/>
              <a:cs typeface="Segoe UI"/>
            </a:endParaRPr>
          </a:p>
        </p:txBody>
      </p:sp>
      <p:sp>
        <p:nvSpPr>
          <p:cNvPr id="25" name="Rectangle 24"/>
          <p:cNvSpPr/>
          <p:nvPr/>
        </p:nvSpPr>
        <p:spPr>
          <a:xfrm>
            <a:off x="222313" y="2644160"/>
            <a:ext cx="3583032" cy="400110"/>
          </a:xfrm>
          <a:prstGeom prst="rect">
            <a:avLst/>
          </a:prstGeom>
        </p:spPr>
        <p:txBody>
          <a:bodyPr wrap="square">
            <a:spAutoFit/>
          </a:bodyPr>
          <a:lstStyle/>
          <a:p>
            <a:r>
              <a:rPr lang="en-US" sz="2000" b="1" dirty="0">
                <a:solidFill>
                  <a:srgbClr val="887735"/>
                </a:solidFill>
                <a:latin typeface="Segoe UI"/>
                <a:ea typeface="+mj-ea"/>
                <a:cs typeface="Segoe UI"/>
              </a:rPr>
              <a:t>Economic areas:</a:t>
            </a:r>
            <a:endParaRPr lang="az-Latn-AZ" sz="2000" b="1" dirty="0">
              <a:solidFill>
                <a:srgbClr val="887735"/>
              </a:solidFill>
              <a:latin typeface="Segoe UI"/>
              <a:ea typeface="+mj-ea"/>
              <a:cs typeface="Segoe UI"/>
            </a:endParaRPr>
          </a:p>
        </p:txBody>
      </p:sp>
      <p:sp>
        <p:nvSpPr>
          <p:cNvPr id="27" name="Rectangle 26"/>
          <p:cNvSpPr/>
          <p:nvPr/>
        </p:nvSpPr>
        <p:spPr>
          <a:xfrm>
            <a:off x="340007" y="4253058"/>
            <a:ext cx="2147264" cy="1015663"/>
          </a:xfrm>
          <a:prstGeom prst="rect">
            <a:avLst/>
          </a:prstGeom>
        </p:spPr>
        <p:txBody>
          <a:bodyPr wrap="square">
            <a:spAutoFit/>
          </a:bodyPr>
          <a:lstStyle/>
          <a:p>
            <a:r>
              <a:rPr lang="en-US" sz="2000" b="1" dirty="0">
                <a:solidFill>
                  <a:srgbClr val="887735"/>
                </a:solidFill>
                <a:latin typeface="Segoe UI"/>
                <a:ea typeface="+mj-ea"/>
                <a:cs typeface="Segoe UI"/>
              </a:rPr>
              <a:t>Major agricultural</a:t>
            </a:r>
          </a:p>
          <a:p>
            <a:r>
              <a:rPr lang="en-US" sz="2000" b="1" dirty="0">
                <a:solidFill>
                  <a:srgbClr val="887735"/>
                </a:solidFill>
                <a:latin typeface="Segoe UI"/>
                <a:ea typeface="+mj-ea"/>
                <a:cs typeface="Segoe UI"/>
              </a:rPr>
              <a:t>activities:</a:t>
            </a:r>
            <a:endParaRPr lang="az-Latn-AZ" sz="2000" b="1" dirty="0">
              <a:solidFill>
                <a:srgbClr val="887735"/>
              </a:solidFill>
              <a:latin typeface="Segoe UI"/>
              <a:ea typeface="+mj-ea"/>
              <a:cs typeface="Segoe UI"/>
            </a:endParaRPr>
          </a:p>
        </p:txBody>
      </p:sp>
    </p:spTree>
    <p:extLst>
      <p:ext uri="{BB962C8B-B14F-4D97-AF65-F5344CB8AC3E}">
        <p14:creationId xmlns:p14="http://schemas.microsoft.com/office/powerpoint/2010/main" val="1078719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0" y="76127"/>
            <a:ext cx="11938000" cy="6752843"/>
            <a:chOff x="254000" y="105156"/>
            <a:chExt cx="11938000" cy="6752843"/>
          </a:xfrm>
        </p:grpSpPr>
        <p:pic>
          <p:nvPicPr>
            <p:cNvPr id="3" name="object 3"/>
            <p:cNvPicPr/>
            <p:nvPr/>
          </p:nvPicPr>
          <p:blipFill>
            <a:blip r:embed="rId2" cstate="print"/>
            <a:stretch>
              <a:fillRect/>
            </a:stretch>
          </p:blipFill>
          <p:spPr>
            <a:xfrm>
              <a:off x="254000" y="1023575"/>
              <a:ext cx="11938000" cy="5834424"/>
            </a:xfrm>
            <a:prstGeom prst="rect">
              <a:avLst/>
            </a:prstGeom>
          </p:spPr>
        </p:pic>
        <p:sp>
          <p:nvSpPr>
            <p:cNvPr id="4" name="object 4"/>
            <p:cNvSpPr/>
            <p:nvPr/>
          </p:nvSpPr>
          <p:spPr>
            <a:xfrm>
              <a:off x="8869680" y="105156"/>
              <a:ext cx="2885440" cy="905510"/>
            </a:xfrm>
            <a:custGeom>
              <a:avLst/>
              <a:gdLst/>
              <a:ahLst/>
              <a:cxnLst/>
              <a:rect l="l" t="t" r="r" b="b"/>
              <a:pathLst>
                <a:path w="2885440" h="905510">
                  <a:moveTo>
                    <a:pt x="0" y="0"/>
                  </a:moveTo>
                  <a:lnTo>
                    <a:pt x="2884931" y="0"/>
                  </a:lnTo>
                  <a:lnTo>
                    <a:pt x="2884931" y="905255"/>
                  </a:lnTo>
                  <a:lnTo>
                    <a:pt x="0" y="905255"/>
                  </a:lnTo>
                  <a:lnTo>
                    <a:pt x="0" y="0"/>
                  </a:lnTo>
                  <a:close/>
                </a:path>
              </a:pathLst>
            </a:custGeom>
            <a:ln w="9525">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357286" y="385513"/>
            <a:ext cx="9853514" cy="321242"/>
          </a:xfrm>
          <a:prstGeom prst="rect">
            <a:avLst/>
          </a:prstGeom>
        </p:spPr>
        <p:txBody>
          <a:bodyPr vert="horz" wrap="square" lIns="0" tIns="13335" rIns="0" bIns="0" rtlCol="0">
            <a:spAutoFit/>
          </a:bodyPr>
          <a:lstStyle/>
          <a:p>
            <a:pPr marL="12700">
              <a:lnSpc>
                <a:spcPct val="100000"/>
              </a:lnSpc>
              <a:spcBef>
                <a:spcPts val="105"/>
              </a:spcBef>
            </a:pPr>
            <a:r>
              <a:rPr lang="en-US" sz="2000" dirty="0" smtClean="0"/>
              <a:t>UPCOMING SUPPORTS AND INCENTIVES</a:t>
            </a:r>
            <a:endParaRPr sz="20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3218" y="76127"/>
            <a:ext cx="756953" cy="935006"/>
          </a:xfrm>
          <a:prstGeom prst="rect">
            <a:avLst/>
          </a:prstGeom>
        </p:spPr>
      </p:pic>
      <p:sp>
        <p:nvSpPr>
          <p:cNvPr id="63" name="object 11"/>
          <p:cNvSpPr/>
          <p:nvPr/>
        </p:nvSpPr>
        <p:spPr>
          <a:xfrm>
            <a:off x="3204005" y="1054954"/>
            <a:ext cx="6768465" cy="0"/>
          </a:xfrm>
          <a:custGeom>
            <a:avLst/>
            <a:gdLst/>
            <a:ahLst/>
            <a:cxnLst/>
            <a:rect l="l" t="t" r="r" b="b"/>
            <a:pathLst>
              <a:path w="6768465">
                <a:moveTo>
                  <a:pt x="6767995" y="0"/>
                </a:moveTo>
                <a:lnTo>
                  <a:pt x="0" y="0"/>
                </a:lnTo>
              </a:path>
            </a:pathLst>
          </a:custGeom>
          <a:ln w="12700">
            <a:solidFill>
              <a:srgbClr val="987E2E"/>
            </a:solidFill>
          </a:ln>
        </p:spPr>
        <p:txBody>
          <a:bodyPr wrap="square" lIns="0" tIns="0" rIns="0" bIns="0" rtlCol="0"/>
          <a:lstStyle/>
          <a:p>
            <a:endParaRPr/>
          </a:p>
        </p:txBody>
      </p:sp>
      <p:sp>
        <p:nvSpPr>
          <p:cNvPr id="8"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az-Latn-AZ" sz="2400" spc="-5" dirty="0" smtClean="0">
                <a:solidFill>
                  <a:srgbClr val="FFFFFF"/>
                </a:solidFill>
                <a:latin typeface="Arial MT"/>
                <a:cs typeface="Arial MT"/>
              </a:rPr>
              <a:t>15</a:t>
            </a:r>
            <a:endParaRPr sz="2400" dirty="0">
              <a:latin typeface="Arial MT"/>
              <a:cs typeface="Arial MT"/>
            </a:endParaRPr>
          </a:p>
        </p:txBody>
      </p:sp>
      <p:sp>
        <p:nvSpPr>
          <p:cNvPr id="54" name="Freeform: Shape 18">
            <a:extLst>
              <a:ext uri="{FF2B5EF4-FFF2-40B4-BE49-F238E27FC236}">
                <a16:creationId xmlns:a16="http://schemas.microsoft.com/office/drawing/2014/main" id="{9C1B2E21-ED64-40A7-986F-1BA014711AE7}"/>
              </a:ext>
            </a:extLst>
          </p:cNvPr>
          <p:cNvSpPr/>
          <p:nvPr/>
        </p:nvSpPr>
        <p:spPr>
          <a:xfrm rot="16200000" flipH="1">
            <a:off x="6994538" y="3829403"/>
            <a:ext cx="759793" cy="460945"/>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7" name="Group 6"/>
          <p:cNvGrpSpPr/>
          <p:nvPr/>
        </p:nvGrpSpPr>
        <p:grpSpPr>
          <a:xfrm>
            <a:off x="357286" y="2743200"/>
            <a:ext cx="7185217" cy="3161979"/>
            <a:chOff x="222294" y="1321894"/>
            <a:chExt cx="7185217" cy="3161979"/>
          </a:xfrm>
        </p:grpSpPr>
        <p:sp>
          <p:nvSpPr>
            <p:cNvPr id="60" name="Rectangle 59"/>
            <p:cNvSpPr/>
            <p:nvPr/>
          </p:nvSpPr>
          <p:spPr>
            <a:xfrm>
              <a:off x="3081589" y="1321894"/>
              <a:ext cx="4325922" cy="923330"/>
            </a:xfrm>
            <a:prstGeom prst="rect">
              <a:avLst/>
            </a:prstGeom>
          </p:spPr>
          <p:txBody>
            <a:bodyPr wrap="square">
              <a:spAutoFit/>
            </a:bodyPr>
            <a:lstStyle/>
            <a:p>
              <a:r>
                <a:rPr lang="en-US" dirty="0"/>
                <a:t>According to this law, </a:t>
              </a:r>
              <a:r>
                <a:rPr lang="en-US" dirty="0" smtClean="0"/>
                <a:t>SME </a:t>
              </a:r>
              <a:r>
                <a:rPr lang="en-US" dirty="0"/>
                <a:t>will be </a:t>
              </a:r>
              <a:r>
                <a:rPr lang="en-US" dirty="0" smtClean="0"/>
                <a:t>pay only </a:t>
              </a:r>
              <a:r>
                <a:rPr lang="en-US" dirty="0"/>
                <a:t>half of all </a:t>
              </a:r>
              <a:r>
                <a:rPr lang="en-US" dirty="0" smtClean="0"/>
                <a:t>penalties </a:t>
              </a:r>
              <a:r>
                <a:rPr lang="en-US" dirty="0"/>
                <a:t>and </a:t>
              </a:r>
              <a:r>
                <a:rPr lang="en-US" dirty="0" smtClean="0"/>
                <a:t>service fees issued and supplied from </a:t>
              </a:r>
              <a:r>
                <a:rPr lang="en-US" dirty="0"/>
                <a:t>state bodies.</a:t>
              </a:r>
              <a:r>
                <a:rPr lang="en-US" dirty="0" smtClean="0">
                  <a:latin typeface="HelveticaNeue"/>
                </a:rPr>
                <a:t> </a:t>
              </a:r>
              <a:endParaRPr lang="az-Latn-AZ" dirty="0">
                <a:latin typeface="HelveticaNeue"/>
              </a:endParaRPr>
            </a:p>
          </p:txBody>
        </p:sp>
        <p:sp>
          <p:nvSpPr>
            <p:cNvPr id="61" name="Rectangle 60"/>
            <p:cNvSpPr/>
            <p:nvPr/>
          </p:nvSpPr>
          <p:spPr>
            <a:xfrm>
              <a:off x="3081589" y="2608991"/>
              <a:ext cx="4292845" cy="923330"/>
            </a:xfrm>
            <a:prstGeom prst="rect">
              <a:avLst/>
            </a:prstGeom>
          </p:spPr>
          <p:txBody>
            <a:bodyPr wrap="square">
              <a:spAutoFit/>
            </a:bodyPr>
            <a:lstStyle/>
            <a:p>
              <a:r>
                <a:rPr lang="en-US" dirty="0" smtClean="0"/>
                <a:t>Direct financial support for SME who would like implement digital technologies in business processes and production</a:t>
              </a:r>
              <a:endParaRPr lang="az-Latn-AZ" dirty="0"/>
            </a:p>
          </p:txBody>
        </p:sp>
        <p:sp>
          <p:nvSpPr>
            <p:cNvPr id="62" name="Rectangle 61"/>
            <p:cNvSpPr/>
            <p:nvPr/>
          </p:nvSpPr>
          <p:spPr>
            <a:xfrm>
              <a:off x="3081589" y="3837542"/>
              <a:ext cx="3786799" cy="646331"/>
            </a:xfrm>
            <a:prstGeom prst="rect">
              <a:avLst/>
            </a:prstGeom>
          </p:spPr>
          <p:txBody>
            <a:bodyPr wrap="square">
              <a:spAutoFit/>
            </a:bodyPr>
            <a:lstStyle/>
            <a:p>
              <a:r>
                <a:rPr lang="en-US" dirty="0" smtClean="0"/>
                <a:t>New pledge and mortgage free financing mechanism  </a:t>
              </a:r>
              <a:endParaRPr lang="az-Latn-AZ" dirty="0"/>
            </a:p>
          </p:txBody>
        </p:sp>
        <p:sp>
          <p:nvSpPr>
            <p:cNvPr id="24" name="Rectangle 23"/>
            <p:cNvSpPr/>
            <p:nvPr/>
          </p:nvSpPr>
          <p:spPr>
            <a:xfrm>
              <a:off x="254000" y="1338791"/>
              <a:ext cx="3583032" cy="400110"/>
            </a:xfrm>
            <a:prstGeom prst="rect">
              <a:avLst/>
            </a:prstGeom>
          </p:spPr>
          <p:txBody>
            <a:bodyPr wrap="square">
              <a:spAutoFit/>
            </a:bodyPr>
            <a:lstStyle/>
            <a:p>
              <a:r>
                <a:rPr lang="en-US" sz="2000" b="1" dirty="0" smtClean="0">
                  <a:solidFill>
                    <a:srgbClr val="887735"/>
                  </a:solidFill>
                  <a:latin typeface="Segoe UI"/>
                  <a:ea typeface="+mj-ea"/>
                  <a:cs typeface="Segoe UI"/>
                </a:rPr>
                <a:t>50% Decree:  </a:t>
              </a:r>
              <a:endParaRPr lang="az-Latn-AZ" sz="2000" b="1" dirty="0">
                <a:solidFill>
                  <a:srgbClr val="887735"/>
                </a:solidFill>
                <a:latin typeface="Segoe UI"/>
                <a:ea typeface="+mj-ea"/>
                <a:cs typeface="Segoe UI"/>
              </a:endParaRPr>
            </a:p>
          </p:txBody>
        </p:sp>
        <p:sp>
          <p:nvSpPr>
            <p:cNvPr id="25" name="Rectangle 24"/>
            <p:cNvSpPr/>
            <p:nvPr/>
          </p:nvSpPr>
          <p:spPr>
            <a:xfrm>
              <a:off x="222313" y="2644160"/>
              <a:ext cx="3583032" cy="707886"/>
            </a:xfrm>
            <a:prstGeom prst="rect">
              <a:avLst/>
            </a:prstGeom>
          </p:spPr>
          <p:txBody>
            <a:bodyPr wrap="square">
              <a:spAutoFit/>
            </a:bodyPr>
            <a:lstStyle/>
            <a:p>
              <a:r>
                <a:rPr lang="en-US" sz="2000" b="1" dirty="0" smtClean="0">
                  <a:solidFill>
                    <a:srgbClr val="887735"/>
                  </a:solidFill>
                  <a:latin typeface="Segoe UI"/>
                  <a:ea typeface="+mj-ea"/>
                  <a:cs typeface="Segoe UI"/>
                </a:rPr>
                <a:t>SME Digital </a:t>
              </a:r>
            </a:p>
            <a:p>
              <a:r>
                <a:rPr lang="en-US" sz="2000" b="1" dirty="0" smtClean="0">
                  <a:solidFill>
                    <a:srgbClr val="887735"/>
                  </a:solidFill>
                  <a:latin typeface="Segoe UI"/>
                  <a:ea typeface="+mj-ea"/>
                  <a:cs typeface="Segoe UI"/>
                </a:rPr>
                <a:t>transformation:</a:t>
              </a:r>
              <a:endParaRPr lang="az-Latn-AZ" sz="2000" b="1" dirty="0">
                <a:solidFill>
                  <a:srgbClr val="887735"/>
                </a:solidFill>
                <a:latin typeface="Segoe UI"/>
                <a:ea typeface="+mj-ea"/>
                <a:cs typeface="Segoe UI"/>
              </a:endParaRPr>
            </a:p>
          </p:txBody>
        </p:sp>
        <p:sp>
          <p:nvSpPr>
            <p:cNvPr id="27" name="Rectangle 26"/>
            <p:cNvSpPr/>
            <p:nvPr/>
          </p:nvSpPr>
          <p:spPr>
            <a:xfrm>
              <a:off x="222294" y="3939649"/>
              <a:ext cx="2147264" cy="400110"/>
            </a:xfrm>
            <a:prstGeom prst="rect">
              <a:avLst/>
            </a:prstGeom>
          </p:spPr>
          <p:txBody>
            <a:bodyPr wrap="square">
              <a:spAutoFit/>
            </a:bodyPr>
            <a:lstStyle/>
            <a:p>
              <a:r>
                <a:rPr lang="en-US" sz="2000" b="1" dirty="0" smtClean="0">
                  <a:solidFill>
                    <a:srgbClr val="887735"/>
                  </a:solidFill>
                  <a:latin typeface="Segoe UI"/>
                  <a:ea typeface="+mj-ea"/>
                  <a:cs typeface="Segoe UI"/>
                </a:rPr>
                <a:t>50/50:</a:t>
              </a:r>
              <a:endParaRPr lang="az-Latn-AZ" sz="2000" b="1" dirty="0">
                <a:solidFill>
                  <a:srgbClr val="887735"/>
                </a:solidFill>
                <a:latin typeface="Segoe UI"/>
                <a:ea typeface="+mj-ea"/>
                <a:cs typeface="Segoe UI"/>
              </a:endParaRPr>
            </a:p>
          </p:txBody>
        </p:sp>
      </p:grpSp>
      <p:sp>
        <p:nvSpPr>
          <p:cNvPr id="17" name="Rectangle 16"/>
          <p:cNvSpPr/>
          <p:nvPr/>
        </p:nvSpPr>
        <p:spPr>
          <a:xfrm>
            <a:off x="388992" y="1206567"/>
            <a:ext cx="3116208" cy="707886"/>
          </a:xfrm>
          <a:prstGeom prst="rect">
            <a:avLst/>
          </a:prstGeom>
        </p:spPr>
        <p:txBody>
          <a:bodyPr wrap="square">
            <a:spAutoFit/>
          </a:bodyPr>
          <a:lstStyle/>
          <a:p>
            <a:r>
              <a:rPr lang="en-US" sz="2000" b="1" dirty="0" smtClean="0">
                <a:solidFill>
                  <a:srgbClr val="887735"/>
                </a:solidFill>
                <a:latin typeface="Segoe UI"/>
                <a:ea typeface="+mj-ea"/>
                <a:cs typeface="Segoe UI"/>
              </a:rPr>
              <a:t>FROM One-Stop</a:t>
            </a:r>
          </a:p>
          <a:p>
            <a:r>
              <a:rPr lang="en-US" sz="2000" b="1" dirty="0" smtClean="0">
                <a:solidFill>
                  <a:srgbClr val="887735"/>
                </a:solidFill>
                <a:latin typeface="Segoe UI"/>
                <a:ea typeface="+mj-ea"/>
                <a:cs typeface="Segoe UI"/>
              </a:rPr>
              <a:t>to E-SERVICES</a:t>
            </a:r>
            <a:endParaRPr lang="az-Latn-AZ" sz="2000" b="1" dirty="0">
              <a:solidFill>
                <a:srgbClr val="887735"/>
              </a:solidFill>
              <a:latin typeface="Segoe UI"/>
              <a:ea typeface="+mj-ea"/>
              <a:cs typeface="Segoe UI"/>
            </a:endParaRPr>
          </a:p>
        </p:txBody>
      </p:sp>
      <p:sp>
        <p:nvSpPr>
          <p:cNvPr id="19" name="Rectangle 18"/>
          <p:cNvSpPr/>
          <p:nvPr/>
        </p:nvSpPr>
        <p:spPr>
          <a:xfrm>
            <a:off x="3232868" y="1233871"/>
            <a:ext cx="5758731" cy="1200329"/>
          </a:xfrm>
          <a:prstGeom prst="rect">
            <a:avLst/>
          </a:prstGeom>
        </p:spPr>
        <p:txBody>
          <a:bodyPr wrap="square">
            <a:spAutoFit/>
          </a:bodyPr>
          <a:lstStyle/>
          <a:p>
            <a:r>
              <a:rPr lang="en-US" dirty="0"/>
              <a:t>The next </a:t>
            </a:r>
            <a:r>
              <a:rPr lang="en-US" dirty="0" smtClean="0"/>
              <a:t>evolution </a:t>
            </a:r>
            <a:r>
              <a:rPr lang="en-US" dirty="0"/>
              <a:t>of public services for </a:t>
            </a:r>
            <a:r>
              <a:rPr lang="en-US" dirty="0" smtClean="0"/>
              <a:t>SME </a:t>
            </a:r>
            <a:r>
              <a:rPr lang="en-US" dirty="0"/>
              <a:t>is a full transition to </a:t>
            </a:r>
            <a:r>
              <a:rPr lang="en-US" dirty="0" smtClean="0"/>
              <a:t>online digital services. The real </a:t>
            </a:r>
            <a:r>
              <a:rPr lang="en-US" dirty="0"/>
              <a:t>infrastructure</a:t>
            </a:r>
            <a:r>
              <a:rPr lang="en-US" dirty="0" smtClean="0"/>
              <a:t> of the One-Stop services will </a:t>
            </a:r>
            <a:r>
              <a:rPr lang="en-US" dirty="0"/>
              <a:t>gradually move to the functions of </a:t>
            </a:r>
            <a:r>
              <a:rPr lang="en-US" dirty="0" smtClean="0"/>
              <a:t>consulting, events and </a:t>
            </a:r>
            <a:r>
              <a:rPr lang="en-US" dirty="0"/>
              <a:t>sharing offices</a:t>
            </a:r>
            <a:endParaRPr lang="az-Latn-AZ" dirty="0">
              <a:latin typeface="HelveticaNeue"/>
            </a:endParaRPr>
          </a:p>
        </p:txBody>
      </p:sp>
    </p:spTree>
    <p:extLst>
      <p:ext uri="{BB962C8B-B14F-4D97-AF65-F5344CB8AC3E}">
        <p14:creationId xmlns:p14="http://schemas.microsoft.com/office/powerpoint/2010/main" val="2548449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 y="3048"/>
            <a:ext cx="12188951" cy="6854952"/>
          </a:xfrm>
          <a:prstGeom prst="rect">
            <a:avLst/>
          </a:prstGeom>
        </p:spPr>
      </p:pic>
      <p:sp>
        <p:nvSpPr>
          <p:cNvPr id="3" name="object 3"/>
          <p:cNvSpPr txBox="1"/>
          <p:nvPr/>
        </p:nvSpPr>
        <p:spPr>
          <a:xfrm>
            <a:off x="747591" y="4437317"/>
            <a:ext cx="2722880" cy="1210310"/>
          </a:xfrm>
          <a:prstGeom prst="rect">
            <a:avLst/>
          </a:prstGeom>
        </p:spPr>
        <p:txBody>
          <a:bodyPr vert="horz" wrap="square" lIns="0" tIns="0" rIns="0" bIns="0" rtlCol="0">
            <a:spAutoFit/>
          </a:bodyPr>
          <a:lstStyle/>
          <a:p>
            <a:pPr>
              <a:lnSpc>
                <a:spcPts val="1325"/>
              </a:lnSpc>
            </a:pPr>
            <a:r>
              <a:rPr sz="1200" spc="-35" dirty="0">
                <a:latin typeface="Arial MT"/>
                <a:cs typeface="Arial MT"/>
              </a:rPr>
              <a:t>A</a:t>
            </a:r>
            <a:r>
              <a:rPr sz="1200" spc="-75" dirty="0">
                <a:latin typeface="Arial MT"/>
                <a:cs typeface="Arial MT"/>
              </a:rPr>
              <a:t>Z</a:t>
            </a:r>
            <a:r>
              <a:rPr sz="1200" spc="-285" dirty="0">
                <a:latin typeface="Arial MT"/>
                <a:cs typeface="Arial MT"/>
              </a:rPr>
              <a:t>1</a:t>
            </a:r>
            <a:r>
              <a:rPr sz="1200" spc="110" dirty="0">
                <a:latin typeface="Arial MT"/>
                <a:cs typeface="Arial MT"/>
              </a:rPr>
              <a:t>00</a:t>
            </a:r>
            <a:r>
              <a:rPr sz="1200" dirty="0">
                <a:latin typeface="Arial MT"/>
                <a:cs typeface="Arial MT"/>
              </a:rPr>
              <a:t>0</a:t>
            </a:r>
            <a:r>
              <a:rPr sz="1200" spc="-225" dirty="0">
                <a:latin typeface="Arial MT"/>
                <a:cs typeface="Arial MT"/>
              </a:rPr>
              <a:t> </a:t>
            </a:r>
            <a:r>
              <a:rPr sz="1200" dirty="0">
                <a:latin typeface="Arial MT"/>
                <a:cs typeface="Arial MT"/>
              </a:rPr>
              <a:t>,</a:t>
            </a:r>
            <a:r>
              <a:rPr sz="1200" spc="-95" dirty="0">
                <a:latin typeface="Arial MT"/>
                <a:cs typeface="Arial MT"/>
              </a:rPr>
              <a:t> </a:t>
            </a:r>
            <a:r>
              <a:rPr sz="1200" spc="-35" dirty="0">
                <a:latin typeface="Arial MT"/>
                <a:cs typeface="Arial MT"/>
              </a:rPr>
              <a:t>A</a:t>
            </a:r>
            <a:r>
              <a:rPr sz="1200" spc="-100" dirty="0">
                <a:latin typeface="Arial MT"/>
                <a:cs typeface="Arial MT"/>
              </a:rPr>
              <a:t>z</a:t>
            </a:r>
            <a:r>
              <a:rPr sz="1200" spc="-580" dirty="0">
                <a:latin typeface="Arial MT"/>
                <a:cs typeface="Arial MT"/>
              </a:rPr>
              <a:t>ə</a:t>
            </a:r>
            <a:r>
              <a:rPr sz="1200" spc="30" dirty="0">
                <a:latin typeface="Arial MT"/>
                <a:cs typeface="Arial MT"/>
              </a:rPr>
              <a:t>r</a:t>
            </a:r>
            <a:r>
              <a:rPr sz="1200" spc="25" dirty="0">
                <a:latin typeface="Arial MT"/>
                <a:cs typeface="Arial MT"/>
              </a:rPr>
              <a:t>b</a:t>
            </a:r>
            <a:r>
              <a:rPr sz="1200" spc="-70" dirty="0">
                <a:latin typeface="Arial MT"/>
                <a:cs typeface="Arial MT"/>
              </a:rPr>
              <a:t>a</a:t>
            </a:r>
            <a:r>
              <a:rPr sz="1200" spc="20" dirty="0">
                <a:latin typeface="Arial MT"/>
                <a:cs typeface="Arial MT"/>
              </a:rPr>
              <a:t>y</a:t>
            </a:r>
            <a:r>
              <a:rPr sz="1200" dirty="0">
                <a:latin typeface="Arial MT"/>
                <a:cs typeface="Arial MT"/>
              </a:rPr>
              <a:t>c</a:t>
            </a:r>
            <a:r>
              <a:rPr sz="1200" spc="-70" dirty="0">
                <a:latin typeface="Arial MT"/>
                <a:cs typeface="Arial MT"/>
              </a:rPr>
              <a:t>a</a:t>
            </a:r>
            <a:r>
              <a:rPr sz="1200" spc="-10" dirty="0">
                <a:latin typeface="Arial MT"/>
                <a:cs typeface="Arial MT"/>
              </a:rPr>
              <a:t>n</a:t>
            </a:r>
            <a:r>
              <a:rPr sz="1200" dirty="0">
                <a:latin typeface="Arial MT"/>
                <a:cs typeface="Arial MT"/>
              </a:rPr>
              <a:t>,</a:t>
            </a:r>
            <a:r>
              <a:rPr sz="1200" spc="-105" dirty="0">
                <a:latin typeface="Arial MT"/>
                <a:cs typeface="Arial MT"/>
              </a:rPr>
              <a:t> </a:t>
            </a:r>
            <a:r>
              <a:rPr sz="1200" spc="-130" dirty="0">
                <a:latin typeface="Arial MT"/>
                <a:cs typeface="Arial MT"/>
              </a:rPr>
              <a:t>B</a:t>
            </a:r>
            <a:r>
              <a:rPr sz="1200" spc="-70" dirty="0">
                <a:latin typeface="Arial MT"/>
                <a:cs typeface="Arial MT"/>
              </a:rPr>
              <a:t>a</a:t>
            </a:r>
            <a:r>
              <a:rPr sz="1200" spc="-40" dirty="0">
                <a:latin typeface="Arial MT"/>
                <a:cs typeface="Arial MT"/>
              </a:rPr>
              <a:t>k</a:t>
            </a:r>
            <a:r>
              <a:rPr sz="1200" spc="-60" dirty="0">
                <a:latin typeface="Arial MT"/>
                <a:cs typeface="Arial MT"/>
              </a:rPr>
              <a:t>ı</a:t>
            </a:r>
            <a:r>
              <a:rPr sz="1200" dirty="0">
                <a:latin typeface="Arial MT"/>
                <a:cs typeface="Arial MT"/>
              </a:rPr>
              <a:t>,</a:t>
            </a:r>
            <a:endParaRPr sz="1200">
              <a:latin typeface="Arial MT"/>
              <a:cs typeface="Arial MT"/>
            </a:endParaRPr>
          </a:p>
          <a:p>
            <a:pPr>
              <a:lnSpc>
                <a:spcPct val="100000"/>
              </a:lnSpc>
              <a:spcBef>
                <a:spcPts val="200"/>
              </a:spcBef>
            </a:pPr>
            <a:r>
              <a:rPr sz="1200" spc="-5" dirty="0">
                <a:latin typeface="Times New Roman"/>
                <a:cs typeface="Times New Roman"/>
              </a:rPr>
              <a:t>Üzeyir</a:t>
            </a:r>
            <a:r>
              <a:rPr sz="1200" spc="10" dirty="0">
                <a:latin typeface="Times New Roman"/>
                <a:cs typeface="Times New Roman"/>
              </a:rPr>
              <a:t> </a:t>
            </a:r>
            <a:r>
              <a:rPr sz="1200" spc="20" dirty="0">
                <a:latin typeface="Times New Roman"/>
                <a:cs typeface="Times New Roman"/>
              </a:rPr>
              <a:t>Hacıbəyli</a:t>
            </a:r>
            <a:r>
              <a:rPr sz="1200" spc="-65" dirty="0">
                <a:latin typeface="Times New Roman"/>
                <a:cs typeface="Times New Roman"/>
              </a:rPr>
              <a:t> </a:t>
            </a:r>
            <a:r>
              <a:rPr sz="1200" spc="20" dirty="0">
                <a:latin typeface="Times New Roman"/>
                <a:cs typeface="Times New Roman"/>
              </a:rPr>
              <a:t>küçəsi,</a:t>
            </a:r>
            <a:r>
              <a:rPr sz="1200" spc="-5" dirty="0">
                <a:latin typeface="Times New Roman"/>
                <a:cs typeface="Times New Roman"/>
              </a:rPr>
              <a:t> </a:t>
            </a:r>
            <a:r>
              <a:rPr sz="1200" spc="35" dirty="0">
                <a:latin typeface="Times New Roman"/>
                <a:cs typeface="Times New Roman"/>
              </a:rPr>
              <a:t>84</a:t>
            </a:r>
            <a:r>
              <a:rPr sz="1200" dirty="0">
                <a:latin typeface="Times New Roman"/>
                <a:cs typeface="Times New Roman"/>
              </a:rPr>
              <a:t> </a:t>
            </a:r>
            <a:r>
              <a:rPr sz="1200" spc="25" dirty="0">
                <a:latin typeface="Times New Roman"/>
                <a:cs typeface="Times New Roman"/>
              </a:rPr>
              <a:t>(Hökumət</a:t>
            </a:r>
            <a:r>
              <a:rPr sz="1200" spc="55" dirty="0">
                <a:latin typeface="Times New Roman"/>
                <a:cs typeface="Times New Roman"/>
              </a:rPr>
              <a:t> </a:t>
            </a:r>
            <a:r>
              <a:rPr sz="1200" spc="-55" dirty="0">
                <a:latin typeface="Times New Roman"/>
                <a:cs typeface="Times New Roman"/>
              </a:rPr>
              <a:t>Evi)</a:t>
            </a:r>
            <a:endParaRPr sz="1200">
              <a:latin typeface="Times New Roman"/>
              <a:cs typeface="Times New Roman"/>
            </a:endParaRPr>
          </a:p>
          <a:p>
            <a:pPr>
              <a:lnSpc>
                <a:spcPct val="100000"/>
              </a:lnSpc>
              <a:spcBef>
                <a:spcPts val="195"/>
              </a:spcBef>
              <a:tabLst>
                <a:tab pos="913765" algn="l"/>
              </a:tabLst>
            </a:pPr>
            <a:r>
              <a:rPr sz="1200" spc="-100" dirty="0">
                <a:latin typeface="Times New Roman"/>
                <a:cs typeface="Times New Roman"/>
              </a:rPr>
              <a:t>T</a:t>
            </a:r>
            <a:r>
              <a:rPr sz="1200" spc="90" dirty="0">
                <a:latin typeface="Times New Roman"/>
                <a:cs typeface="Times New Roman"/>
              </a:rPr>
              <a:t>e</a:t>
            </a:r>
            <a:r>
              <a:rPr sz="1200" spc="-50" dirty="0">
                <a:latin typeface="Times New Roman"/>
                <a:cs typeface="Times New Roman"/>
              </a:rPr>
              <a:t>l</a:t>
            </a:r>
            <a:r>
              <a:rPr sz="1200" spc="-15" dirty="0">
                <a:latin typeface="Times New Roman"/>
                <a:cs typeface="Times New Roman"/>
              </a:rPr>
              <a:t>.</a:t>
            </a:r>
            <a:r>
              <a:rPr sz="1200" dirty="0">
                <a:latin typeface="Times New Roman"/>
                <a:cs typeface="Times New Roman"/>
              </a:rPr>
              <a:t>:	</a:t>
            </a:r>
            <a:r>
              <a:rPr sz="1200" spc="-30" dirty="0">
                <a:latin typeface="Times New Roman"/>
                <a:cs typeface="Times New Roman"/>
              </a:rPr>
              <a:t>(</a:t>
            </a:r>
            <a:r>
              <a:rPr sz="1200" spc="-80" dirty="0">
                <a:latin typeface="Times New Roman"/>
                <a:cs typeface="Times New Roman"/>
              </a:rPr>
              <a:t>+</a:t>
            </a:r>
            <a:r>
              <a:rPr sz="1200" spc="60" dirty="0">
                <a:latin typeface="Times New Roman"/>
                <a:cs typeface="Times New Roman"/>
              </a:rPr>
              <a:t>99</a:t>
            </a:r>
            <a:r>
              <a:rPr sz="1200" dirty="0">
                <a:latin typeface="Times New Roman"/>
                <a:cs typeface="Times New Roman"/>
              </a:rPr>
              <a:t>4</a:t>
            </a:r>
            <a:r>
              <a:rPr sz="1200" spc="20" dirty="0">
                <a:latin typeface="Times New Roman"/>
                <a:cs typeface="Times New Roman"/>
              </a:rPr>
              <a:t> </a:t>
            </a:r>
            <a:r>
              <a:rPr sz="1200" spc="-220" dirty="0">
                <a:latin typeface="Times New Roman"/>
                <a:cs typeface="Times New Roman"/>
              </a:rPr>
              <a:t>1</a:t>
            </a:r>
            <a:r>
              <a:rPr sz="1200" spc="10" dirty="0">
                <a:latin typeface="Times New Roman"/>
                <a:cs typeface="Times New Roman"/>
              </a:rPr>
              <a:t>2</a:t>
            </a:r>
            <a:r>
              <a:rPr sz="1200" dirty="0">
                <a:latin typeface="Times New Roman"/>
                <a:cs typeface="Times New Roman"/>
              </a:rPr>
              <a:t>)</a:t>
            </a:r>
            <a:r>
              <a:rPr sz="1200" spc="-40" dirty="0">
                <a:latin typeface="Times New Roman"/>
                <a:cs typeface="Times New Roman"/>
              </a:rPr>
              <a:t> </a:t>
            </a:r>
            <a:r>
              <a:rPr sz="1200" spc="10" dirty="0">
                <a:latin typeface="Times New Roman"/>
                <a:cs typeface="Times New Roman"/>
              </a:rPr>
              <a:t>4</a:t>
            </a:r>
            <a:r>
              <a:rPr sz="1200" spc="60" dirty="0">
                <a:latin typeface="Times New Roman"/>
                <a:cs typeface="Times New Roman"/>
              </a:rPr>
              <a:t>9</a:t>
            </a:r>
            <a:r>
              <a:rPr sz="1200" dirty="0">
                <a:latin typeface="Times New Roman"/>
                <a:cs typeface="Times New Roman"/>
              </a:rPr>
              <a:t>3</a:t>
            </a:r>
            <a:r>
              <a:rPr sz="1200" spc="45" dirty="0">
                <a:latin typeface="Times New Roman"/>
                <a:cs typeface="Times New Roman"/>
              </a:rPr>
              <a:t> </a:t>
            </a:r>
            <a:r>
              <a:rPr sz="1200" spc="70" dirty="0">
                <a:latin typeface="Times New Roman"/>
                <a:cs typeface="Times New Roman"/>
              </a:rPr>
              <a:t>8</a:t>
            </a:r>
            <a:r>
              <a:rPr sz="1200" dirty="0">
                <a:latin typeface="Times New Roman"/>
                <a:cs typeface="Times New Roman"/>
              </a:rPr>
              <a:t>8</a:t>
            </a:r>
            <a:r>
              <a:rPr sz="1200" spc="70" dirty="0">
                <a:latin typeface="Times New Roman"/>
                <a:cs typeface="Times New Roman"/>
              </a:rPr>
              <a:t> </a:t>
            </a:r>
            <a:r>
              <a:rPr sz="1200" spc="60" dirty="0">
                <a:latin typeface="Times New Roman"/>
                <a:cs typeface="Times New Roman"/>
              </a:rPr>
              <a:t>67</a:t>
            </a:r>
            <a:endParaRPr sz="1200">
              <a:latin typeface="Times New Roman"/>
              <a:cs typeface="Times New Roman"/>
            </a:endParaRPr>
          </a:p>
          <a:p>
            <a:pPr>
              <a:lnSpc>
                <a:spcPct val="100000"/>
              </a:lnSpc>
              <a:spcBef>
                <a:spcPts val="204"/>
              </a:spcBef>
            </a:pPr>
            <a:r>
              <a:rPr sz="1200" spc="-100" dirty="0">
                <a:latin typeface="Times New Roman"/>
                <a:cs typeface="Times New Roman"/>
              </a:rPr>
              <a:t>F</a:t>
            </a:r>
            <a:r>
              <a:rPr sz="1200" spc="65" dirty="0">
                <a:latin typeface="Times New Roman"/>
                <a:cs typeface="Times New Roman"/>
              </a:rPr>
              <a:t>a</a:t>
            </a:r>
            <a:r>
              <a:rPr sz="1200" spc="-40" dirty="0">
                <a:latin typeface="Times New Roman"/>
                <a:cs typeface="Times New Roman"/>
              </a:rPr>
              <a:t>k</a:t>
            </a:r>
            <a:r>
              <a:rPr sz="1200" spc="55" dirty="0">
                <a:latin typeface="Times New Roman"/>
                <a:cs typeface="Times New Roman"/>
              </a:rPr>
              <a:t>s</a:t>
            </a:r>
            <a:r>
              <a:rPr sz="1200" dirty="0">
                <a:latin typeface="Times New Roman"/>
                <a:cs typeface="Times New Roman"/>
              </a:rPr>
              <a:t>:</a:t>
            </a:r>
            <a:r>
              <a:rPr sz="1200" spc="-35" dirty="0">
                <a:latin typeface="Times New Roman"/>
                <a:cs typeface="Times New Roman"/>
              </a:rPr>
              <a:t> </a:t>
            </a:r>
            <a:r>
              <a:rPr sz="1200" spc="-30" dirty="0">
                <a:latin typeface="Times New Roman"/>
                <a:cs typeface="Times New Roman"/>
              </a:rPr>
              <a:t>(</a:t>
            </a:r>
            <a:r>
              <a:rPr sz="1200" spc="-80" dirty="0">
                <a:latin typeface="Times New Roman"/>
                <a:cs typeface="Times New Roman"/>
              </a:rPr>
              <a:t>+</a:t>
            </a:r>
            <a:r>
              <a:rPr sz="1200" spc="60" dirty="0">
                <a:latin typeface="Times New Roman"/>
                <a:cs typeface="Times New Roman"/>
              </a:rPr>
              <a:t>99</a:t>
            </a:r>
            <a:r>
              <a:rPr sz="1200" dirty="0">
                <a:latin typeface="Times New Roman"/>
                <a:cs typeface="Times New Roman"/>
              </a:rPr>
              <a:t>4</a:t>
            </a:r>
            <a:r>
              <a:rPr sz="1200" spc="10" dirty="0">
                <a:latin typeface="Times New Roman"/>
                <a:cs typeface="Times New Roman"/>
              </a:rPr>
              <a:t> </a:t>
            </a:r>
            <a:r>
              <a:rPr sz="1200" spc="-220" dirty="0">
                <a:latin typeface="Times New Roman"/>
                <a:cs typeface="Times New Roman"/>
              </a:rPr>
              <a:t>1</a:t>
            </a:r>
            <a:r>
              <a:rPr sz="1200" spc="10" dirty="0">
                <a:latin typeface="Times New Roman"/>
                <a:cs typeface="Times New Roman"/>
              </a:rPr>
              <a:t>2</a:t>
            </a:r>
            <a:r>
              <a:rPr sz="1200" dirty="0">
                <a:latin typeface="Times New Roman"/>
                <a:cs typeface="Times New Roman"/>
              </a:rPr>
              <a:t>)</a:t>
            </a:r>
            <a:r>
              <a:rPr sz="1200" spc="-30" dirty="0">
                <a:latin typeface="Times New Roman"/>
                <a:cs typeface="Times New Roman"/>
              </a:rPr>
              <a:t> </a:t>
            </a:r>
            <a:r>
              <a:rPr sz="1200" spc="10" dirty="0">
                <a:latin typeface="Times New Roman"/>
                <a:cs typeface="Times New Roman"/>
              </a:rPr>
              <a:t>4</a:t>
            </a:r>
            <a:r>
              <a:rPr sz="1200" spc="60" dirty="0">
                <a:latin typeface="Times New Roman"/>
                <a:cs typeface="Times New Roman"/>
              </a:rPr>
              <a:t>9</a:t>
            </a:r>
            <a:r>
              <a:rPr sz="1200" dirty="0">
                <a:latin typeface="Times New Roman"/>
                <a:cs typeface="Times New Roman"/>
              </a:rPr>
              <a:t>2</a:t>
            </a:r>
            <a:r>
              <a:rPr sz="1200" spc="10" dirty="0">
                <a:latin typeface="Times New Roman"/>
                <a:cs typeface="Times New Roman"/>
              </a:rPr>
              <a:t> </a:t>
            </a:r>
            <a:r>
              <a:rPr sz="1200" spc="45" dirty="0">
                <a:latin typeface="Times New Roman"/>
                <a:cs typeface="Times New Roman"/>
              </a:rPr>
              <a:t>5</a:t>
            </a:r>
            <a:r>
              <a:rPr sz="1200" dirty="0">
                <a:latin typeface="Times New Roman"/>
                <a:cs typeface="Times New Roman"/>
              </a:rPr>
              <a:t>8</a:t>
            </a:r>
            <a:r>
              <a:rPr sz="1200" spc="70" dirty="0">
                <a:latin typeface="Times New Roman"/>
                <a:cs typeface="Times New Roman"/>
              </a:rPr>
              <a:t> </a:t>
            </a:r>
            <a:r>
              <a:rPr sz="1200" spc="60" dirty="0">
                <a:latin typeface="Times New Roman"/>
                <a:cs typeface="Times New Roman"/>
              </a:rPr>
              <a:t>9</a:t>
            </a:r>
            <a:r>
              <a:rPr sz="1200" dirty="0">
                <a:latin typeface="Times New Roman"/>
                <a:cs typeface="Times New Roman"/>
              </a:rPr>
              <a:t>5</a:t>
            </a:r>
            <a:endParaRPr sz="1200">
              <a:latin typeface="Times New Roman"/>
              <a:cs typeface="Times New Roman"/>
            </a:endParaRPr>
          </a:p>
          <a:p>
            <a:pPr marR="632460">
              <a:lnSpc>
                <a:spcPct val="113300"/>
              </a:lnSpc>
            </a:pPr>
            <a:r>
              <a:rPr sz="1200" spc="-110" dirty="0">
                <a:latin typeface="Times New Roman"/>
                <a:cs typeface="Times New Roman"/>
              </a:rPr>
              <a:t>E</a:t>
            </a:r>
            <a:r>
              <a:rPr sz="1200" dirty="0">
                <a:latin typeface="Times New Roman"/>
                <a:cs typeface="Times New Roman"/>
              </a:rPr>
              <a:t>-</a:t>
            </a:r>
            <a:r>
              <a:rPr sz="1200" spc="-114" dirty="0">
                <a:latin typeface="Times New Roman"/>
                <a:cs typeface="Times New Roman"/>
              </a:rPr>
              <a:t> </a:t>
            </a:r>
            <a:r>
              <a:rPr sz="1200" spc="95" dirty="0">
                <a:latin typeface="Times New Roman"/>
                <a:cs typeface="Times New Roman"/>
              </a:rPr>
              <a:t>p</a:t>
            </a:r>
            <a:r>
              <a:rPr sz="1200" spc="70" dirty="0">
                <a:latin typeface="Times New Roman"/>
                <a:cs typeface="Times New Roman"/>
              </a:rPr>
              <a:t>o</a:t>
            </a:r>
            <a:r>
              <a:rPr sz="1200" spc="65" dirty="0">
                <a:latin typeface="Times New Roman"/>
                <a:cs typeface="Times New Roman"/>
              </a:rPr>
              <a:t>ç</a:t>
            </a:r>
            <a:r>
              <a:rPr sz="1200" spc="35" dirty="0">
                <a:latin typeface="Times New Roman"/>
                <a:cs typeface="Times New Roman"/>
              </a:rPr>
              <a:t>t</a:t>
            </a:r>
            <a:r>
              <a:rPr sz="1200" dirty="0">
                <a:latin typeface="Times New Roman"/>
                <a:cs typeface="Times New Roman"/>
              </a:rPr>
              <a:t>:</a:t>
            </a:r>
            <a:r>
              <a:rPr sz="1200" spc="-50" dirty="0">
                <a:latin typeface="Times New Roman"/>
                <a:cs typeface="Times New Roman"/>
              </a:rPr>
              <a:t> </a:t>
            </a:r>
            <a:r>
              <a:rPr sz="1200" spc="70" dirty="0">
                <a:latin typeface="Times New Roman"/>
                <a:cs typeface="Times New Roman"/>
                <a:hlinkClick r:id="rId3"/>
              </a:rPr>
              <a:t>o</a:t>
            </a:r>
            <a:r>
              <a:rPr sz="1200" spc="-40" dirty="0">
                <a:latin typeface="Times New Roman"/>
                <a:cs typeface="Times New Roman"/>
                <a:hlinkClick r:id="rId3"/>
              </a:rPr>
              <a:t>ff</a:t>
            </a:r>
            <a:r>
              <a:rPr sz="1200" spc="-60" dirty="0">
                <a:latin typeface="Times New Roman"/>
                <a:cs typeface="Times New Roman"/>
                <a:hlinkClick r:id="rId3"/>
              </a:rPr>
              <a:t>i</a:t>
            </a:r>
            <a:r>
              <a:rPr sz="1200" spc="65" dirty="0">
                <a:latin typeface="Times New Roman"/>
                <a:cs typeface="Times New Roman"/>
                <a:hlinkClick r:id="rId3"/>
              </a:rPr>
              <a:t>c</a:t>
            </a:r>
            <a:r>
              <a:rPr sz="1200" spc="90" dirty="0">
                <a:latin typeface="Times New Roman"/>
                <a:cs typeface="Times New Roman"/>
                <a:hlinkClick r:id="rId3"/>
              </a:rPr>
              <a:t>e</a:t>
            </a:r>
            <a:r>
              <a:rPr sz="1200" spc="-245" dirty="0">
                <a:latin typeface="Times New Roman"/>
                <a:cs typeface="Times New Roman"/>
                <a:hlinkClick r:id="rId3"/>
              </a:rPr>
              <a:t>@</a:t>
            </a:r>
            <a:r>
              <a:rPr sz="1200" spc="90" dirty="0">
                <a:latin typeface="Times New Roman"/>
                <a:cs typeface="Times New Roman"/>
                <a:hlinkClick r:id="rId3"/>
              </a:rPr>
              <a:t>e</a:t>
            </a:r>
            <a:r>
              <a:rPr sz="1200" spc="65" dirty="0">
                <a:latin typeface="Times New Roman"/>
                <a:cs typeface="Times New Roman"/>
                <a:hlinkClick r:id="rId3"/>
              </a:rPr>
              <a:t>c</a:t>
            </a:r>
            <a:r>
              <a:rPr sz="1200" spc="70" dirty="0">
                <a:latin typeface="Times New Roman"/>
                <a:cs typeface="Times New Roman"/>
                <a:hlinkClick r:id="rId3"/>
              </a:rPr>
              <a:t>o</a:t>
            </a:r>
            <a:r>
              <a:rPr sz="1200" spc="60" dirty="0">
                <a:latin typeface="Times New Roman"/>
                <a:cs typeface="Times New Roman"/>
                <a:hlinkClick r:id="rId3"/>
              </a:rPr>
              <a:t>n</a:t>
            </a:r>
            <a:r>
              <a:rPr sz="1200" spc="70" dirty="0">
                <a:latin typeface="Times New Roman"/>
                <a:cs typeface="Times New Roman"/>
                <a:hlinkClick r:id="rId3"/>
              </a:rPr>
              <a:t>o</a:t>
            </a:r>
            <a:r>
              <a:rPr sz="1200" spc="95" dirty="0">
                <a:latin typeface="Times New Roman"/>
                <a:cs typeface="Times New Roman"/>
                <a:hlinkClick r:id="rId3"/>
              </a:rPr>
              <a:t>m</a:t>
            </a:r>
            <a:r>
              <a:rPr sz="1200" spc="20" dirty="0">
                <a:latin typeface="Times New Roman"/>
                <a:cs typeface="Times New Roman"/>
                <a:hlinkClick r:id="rId3"/>
              </a:rPr>
              <a:t>y</a:t>
            </a:r>
            <a:r>
              <a:rPr sz="1200" spc="-15" dirty="0">
                <a:latin typeface="Times New Roman"/>
                <a:cs typeface="Times New Roman"/>
                <a:hlinkClick r:id="rId3"/>
              </a:rPr>
              <a:t>.</a:t>
            </a:r>
            <a:r>
              <a:rPr sz="1200" spc="10" dirty="0">
                <a:latin typeface="Times New Roman"/>
                <a:cs typeface="Times New Roman"/>
                <a:hlinkClick r:id="rId3"/>
              </a:rPr>
              <a:t>g</a:t>
            </a:r>
            <a:r>
              <a:rPr sz="1200" spc="70" dirty="0">
                <a:latin typeface="Times New Roman"/>
                <a:cs typeface="Times New Roman"/>
                <a:hlinkClick r:id="rId3"/>
              </a:rPr>
              <a:t>o</a:t>
            </a:r>
            <a:r>
              <a:rPr sz="1200" spc="20" dirty="0">
                <a:latin typeface="Times New Roman"/>
                <a:cs typeface="Times New Roman"/>
                <a:hlinkClick r:id="rId3"/>
              </a:rPr>
              <a:t>v</a:t>
            </a:r>
            <a:r>
              <a:rPr sz="1200" spc="-15" dirty="0">
                <a:latin typeface="Times New Roman"/>
                <a:cs typeface="Times New Roman"/>
                <a:hlinkClick r:id="rId3"/>
              </a:rPr>
              <a:t>.</a:t>
            </a:r>
            <a:r>
              <a:rPr sz="1200" spc="65" dirty="0">
                <a:latin typeface="Times New Roman"/>
                <a:cs typeface="Times New Roman"/>
                <a:hlinkClick r:id="rId3"/>
              </a:rPr>
              <a:t>a</a:t>
            </a:r>
            <a:r>
              <a:rPr sz="1200" dirty="0">
                <a:latin typeface="Times New Roman"/>
                <a:cs typeface="Times New Roman"/>
                <a:hlinkClick r:id="rId3"/>
              </a:rPr>
              <a:t>z </a:t>
            </a:r>
            <a:r>
              <a:rPr sz="1200" dirty="0">
                <a:latin typeface="Times New Roman"/>
                <a:cs typeface="Times New Roman"/>
              </a:rPr>
              <a:t> </a:t>
            </a:r>
            <a:r>
              <a:rPr sz="1200" spc="110" dirty="0">
                <a:latin typeface="Times New Roman"/>
                <a:cs typeface="Times New Roman"/>
              </a:rPr>
              <a:t>ww</a:t>
            </a:r>
            <a:r>
              <a:rPr sz="1200" spc="-5" dirty="0">
                <a:latin typeface="Times New Roman"/>
                <a:cs typeface="Times New Roman"/>
              </a:rPr>
              <a:t>w</a:t>
            </a:r>
            <a:r>
              <a:rPr sz="1200" spc="-185" dirty="0">
                <a:latin typeface="Times New Roman"/>
                <a:cs typeface="Times New Roman"/>
              </a:rPr>
              <a:t> </a:t>
            </a:r>
            <a:r>
              <a:rPr sz="1200" spc="-15" dirty="0">
                <a:latin typeface="Times New Roman"/>
                <a:cs typeface="Times New Roman"/>
              </a:rPr>
              <a:t>.</a:t>
            </a:r>
            <a:r>
              <a:rPr sz="1200" spc="90" dirty="0">
                <a:latin typeface="Times New Roman"/>
                <a:cs typeface="Times New Roman"/>
              </a:rPr>
              <a:t>e</a:t>
            </a:r>
            <a:r>
              <a:rPr sz="1200" spc="65" dirty="0">
                <a:latin typeface="Times New Roman"/>
                <a:cs typeface="Times New Roman"/>
              </a:rPr>
              <a:t>c</a:t>
            </a:r>
            <a:r>
              <a:rPr sz="1200" spc="70" dirty="0">
                <a:latin typeface="Times New Roman"/>
                <a:cs typeface="Times New Roman"/>
              </a:rPr>
              <a:t>o</a:t>
            </a:r>
            <a:r>
              <a:rPr sz="1200" spc="60" dirty="0">
                <a:latin typeface="Times New Roman"/>
                <a:cs typeface="Times New Roman"/>
              </a:rPr>
              <a:t>n</a:t>
            </a:r>
            <a:r>
              <a:rPr sz="1200" spc="70" dirty="0">
                <a:latin typeface="Times New Roman"/>
                <a:cs typeface="Times New Roman"/>
              </a:rPr>
              <a:t>o</a:t>
            </a:r>
            <a:r>
              <a:rPr sz="1200" spc="95" dirty="0">
                <a:latin typeface="Times New Roman"/>
                <a:cs typeface="Times New Roman"/>
              </a:rPr>
              <a:t>m</a:t>
            </a:r>
            <a:r>
              <a:rPr sz="1200" spc="20" dirty="0">
                <a:latin typeface="Times New Roman"/>
                <a:cs typeface="Times New Roman"/>
              </a:rPr>
              <a:t>y</a:t>
            </a:r>
            <a:r>
              <a:rPr sz="1200" spc="-15" dirty="0">
                <a:latin typeface="Times New Roman"/>
                <a:cs typeface="Times New Roman"/>
              </a:rPr>
              <a:t>.</a:t>
            </a:r>
            <a:r>
              <a:rPr sz="1200" spc="10" dirty="0">
                <a:latin typeface="Times New Roman"/>
                <a:cs typeface="Times New Roman"/>
              </a:rPr>
              <a:t>g</a:t>
            </a:r>
            <a:r>
              <a:rPr sz="1200" spc="70" dirty="0">
                <a:latin typeface="Times New Roman"/>
                <a:cs typeface="Times New Roman"/>
              </a:rPr>
              <a:t>o</a:t>
            </a:r>
            <a:r>
              <a:rPr sz="1200" spc="20" dirty="0">
                <a:latin typeface="Times New Roman"/>
                <a:cs typeface="Times New Roman"/>
              </a:rPr>
              <a:t>v</a:t>
            </a:r>
            <a:r>
              <a:rPr sz="1200" spc="-15" dirty="0">
                <a:latin typeface="Times New Roman"/>
                <a:cs typeface="Times New Roman"/>
              </a:rPr>
              <a:t>.</a:t>
            </a:r>
            <a:r>
              <a:rPr sz="1200" spc="65" dirty="0">
                <a:latin typeface="Times New Roman"/>
                <a:cs typeface="Times New Roman"/>
              </a:rPr>
              <a:t>a</a:t>
            </a:r>
            <a:r>
              <a:rPr sz="1200" dirty="0">
                <a:latin typeface="Times New Roman"/>
                <a:cs typeface="Times New Roman"/>
              </a:rPr>
              <a:t>z</a:t>
            </a:r>
            <a:endParaRPr sz="1200">
              <a:latin typeface="Times New Roman"/>
              <a:cs typeface="Times New Roman"/>
            </a:endParaRPr>
          </a:p>
        </p:txBody>
      </p:sp>
      <p:grpSp>
        <p:nvGrpSpPr>
          <p:cNvPr id="4" name="object 4"/>
          <p:cNvGrpSpPr/>
          <p:nvPr/>
        </p:nvGrpSpPr>
        <p:grpSpPr>
          <a:xfrm>
            <a:off x="550163" y="4264152"/>
            <a:ext cx="3013075" cy="2209800"/>
            <a:chOff x="550163" y="4264152"/>
            <a:chExt cx="3013075" cy="2209800"/>
          </a:xfrm>
        </p:grpSpPr>
        <p:pic>
          <p:nvPicPr>
            <p:cNvPr id="5" name="object 5"/>
            <p:cNvPicPr/>
            <p:nvPr/>
          </p:nvPicPr>
          <p:blipFill>
            <a:blip r:embed="rId4" cstate="print"/>
            <a:stretch>
              <a:fillRect/>
            </a:stretch>
          </p:blipFill>
          <p:spPr>
            <a:xfrm>
              <a:off x="620267" y="5905500"/>
              <a:ext cx="2077211" cy="568451"/>
            </a:xfrm>
            <a:prstGeom prst="rect">
              <a:avLst/>
            </a:prstGeom>
          </p:spPr>
        </p:pic>
        <p:sp>
          <p:nvSpPr>
            <p:cNvPr id="6" name="object 6"/>
            <p:cNvSpPr/>
            <p:nvPr/>
          </p:nvSpPr>
          <p:spPr>
            <a:xfrm>
              <a:off x="550163" y="4264152"/>
              <a:ext cx="3013075" cy="1515110"/>
            </a:xfrm>
            <a:custGeom>
              <a:avLst/>
              <a:gdLst/>
              <a:ahLst/>
              <a:cxnLst/>
              <a:rect l="l" t="t" r="r" b="b"/>
              <a:pathLst>
                <a:path w="3013075" h="1515110">
                  <a:moveTo>
                    <a:pt x="3012948" y="0"/>
                  </a:moveTo>
                  <a:lnTo>
                    <a:pt x="0" y="0"/>
                  </a:lnTo>
                  <a:lnTo>
                    <a:pt x="0" y="1514856"/>
                  </a:lnTo>
                  <a:lnTo>
                    <a:pt x="3012948" y="1514856"/>
                  </a:lnTo>
                  <a:lnTo>
                    <a:pt x="3012948"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4876800" y="2819400"/>
            <a:ext cx="2286000" cy="443711"/>
          </a:xfrm>
          <a:prstGeom prst="rect">
            <a:avLst/>
          </a:prstGeom>
        </p:spPr>
        <p:txBody>
          <a:bodyPr vert="horz" wrap="square" lIns="0" tIns="12700" rIns="0" bIns="0" rtlCol="0">
            <a:spAutoFit/>
          </a:bodyPr>
          <a:lstStyle/>
          <a:p>
            <a:pPr marL="13335">
              <a:lnSpc>
                <a:spcPct val="100000"/>
              </a:lnSpc>
              <a:spcBef>
                <a:spcPts val="100"/>
              </a:spcBef>
            </a:pPr>
            <a:r>
              <a:rPr spc="-5" dirty="0"/>
              <a:t>THANK</a:t>
            </a:r>
            <a:r>
              <a:rPr spc="-55" dirty="0"/>
              <a:t> </a:t>
            </a:r>
            <a:r>
              <a:rPr spc="-5" dirty="0"/>
              <a:t>YOU!</a:t>
            </a:r>
          </a:p>
        </p:txBody>
      </p:sp>
      <p:sp>
        <p:nvSpPr>
          <p:cNvPr id="8" name="object 8"/>
          <p:cNvSpPr txBox="1"/>
          <p:nvPr/>
        </p:nvSpPr>
        <p:spPr>
          <a:xfrm>
            <a:off x="770387" y="4607575"/>
            <a:ext cx="3112135" cy="936154"/>
          </a:xfrm>
          <a:prstGeom prst="rect">
            <a:avLst/>
          </a:prstGeom>
        </p:spPr>
        <p:txBody>
          <a:bodyPr vert="horz" wrap="square" lIns="0" tIns="12700" rIns="0" bIns="0" rtlCol="0">
            <a:spAutoFit/>
          </a:bodyPr>
          <a:lstStyle/>
          <a:p>
            <a:pPr marL="12700">
              <a:lnSpc>
                <a:spcPct val="100000"/>
              </a:lnSpc>
              <a:spcBef>
                <a:spcPts val="100"/>
              </a:spcBef>
            </a:pPr>
            <a:r>
              <a:rPr sz="1200" spc="-5" dirty="0" smtClean="0">
                <a:solidFill>
                  <a:srgbClr val="606060"/>
                </a:solidFill>
                <a:latin typeface="Arial MT"/>
                <a:cs typeface="Arial MT"/>
              </a:rPr>
              <a:t>AZ10</a:t>
            </a:r>
            <a:r>
              <a:rPr lang="az-Latn-AZ" sz="1200" spc="-5" dirty="0" smtClean="0">
                <a:solidFill>
                  <a:srgbClr val="606060"/>
                </a:solidFill>
                <a:latin typeface="Arial MT"/>
                <a:cs typeface="Arial MT"/>
              </a:rPr>
              <a:t>69</a:t>
            </a:r>
            <a:r>
              <a:rPr sz="1200" spc="-5" dirty="0" smtClean="0">
                <a:solidFill>
                  <a:srgbClr val="606060"/>
                </a:solidFill>
                <a:latin typeface="Arial MT"/>
                <a:cs typeface="Arial MT"/>
              </a:rPr>
              <a:t>,</a:t>
            </a:r>
            <a:r>
              <a:rPr sz="1200" spc="-50" dirty="0" smtClean="0">
                <a:solidFill>
                  <a:srgbClr val="606060"/>
                </a:solidFill>
                <a:latin typeface="Arial MT"/>
                <a:cs typeface="Arial MT"/>
              </a:rPr>
              <a:t> </a:t>
            </a:r>
            <a:r>
              <a:rPr sz="1200" spc="-5" dirty="0">
                <a:solidFill>
                  <a:srgbClr val="606060"/>
                </a:solidFill>
                <a:latin typeface="Arial MT"/>
                <a:cs typeface="Arial MT"/>
              </a:rPr>
              <a:t>Azerbaijan,</a:t>
            </a:r>
            <a:r>
              <a:rPr sz="1200" spc="-50" dirty="0">
                <a:solidFill>
                  <a:srgbClr val="606060"/>
                </a:solidFill>
                <a:latin typeface="Arial MT"/>
                <a:cs typeface="Arial MT"/>
              </a:rPr>
              <a:t> </a:t>
            </a:r>
            <a:r>
              <a:rPr sz="1200" dirty="0">
                <a:solidFill>
                  <a:srgbClr val="606060"/>
                </a:solidFill>
                <a:latin typeface="Arial MT"/>
                <a:cs typeface="Arial MT"/>
              </a:rPr>
              <a:t>Baku,</a:t>
            </a:r>
            <a:endParaRPr sz="1200" dirty="0">
              <a:latin typeface="Arial MT"/>
              <a:cs typeface="Arial MT"/>
            </a:endParaRPr>
          </a:p>
          <a:p>
            <a:pPr marL="12700" marR="5080">
              <a:lnSpc>
                <a:spcPct val="100000"/>
              </a:lnSpc>
            </a:pPr>
            <a:r>
              <a:rPr lang="en-US" sz="1200" spc="-5" dirty="0" smtClean="0">
                <a:solidFill>
                  <a:srgbClr val="606060"/>
                </a:solidFill>
                <a:latin typeface="Arial MT"/>
                <a:cs typeface="Arial MT"/>
              </a:rPr>
              <a:t>Z</a:t>
            </a:r>
            <a:r>
              <a:rPr lang="az-Latn-AZ" sz="1200" spc="-5" dirty="0" smtClean="0">
                <a:solidFill>
                  <a:srgbClr val="606060"/>
                </a:solidFill>
                <a:latin typeface="Arial MT"/>
                <a:cs typeface="Arial MT"/>
              </a:rPr>
              <a:t>iya Bunyadov 38C</a:t>
            </a:r>
            <a:r>
              <a:rPr lang="en-US" sz="1200" spc="-5" dirty="0" smtClean="0">
                <a:solidFill>
                  <a:srgbClr val="606060"/>
                </a:solidFill>
                <a:latin typeface="Arial MT"/>
                <a:cs typeface="Arial MT"/>
              </a:rPr>
              <a:t> str</a:t>
            </a:r>
            <a:r>
              <a:rPr lang="en-US" sz="1200" spc="-5" dirty="0">
                <a:solidFill>
                  <a:srgbClr val="606060"/>
                </a:solidFill>
                <a:latin typeface="Arial MT"/>
                <a:cs typeface="Arial MT"/>
              </a:rPr>
              <a:t>.</a:t>
            </a:r>
            <a:r>
              <a:rPr lang="az-Latn-AZ" sz="1200" spc="-5" dirty="0" smtClean="0">
                <a:solidFill>
                  <a:srgbClr val="606060"/>
                </a:solidFill>
                <a:latin typeface="Arial MT"/>
                <a:cs typeface="Arial MT"/>
              </a:rPr>
              <a:t> </a:t>
            </a:r>
          </a:p>
          <a:p>
            <a:pPr marL="12700" marR="5080">
              <a:lnSpc>
                <a:spcPct val="100000"/>
              </a:lnSpc>
            </a:pPr>
            <a:r>
              <a:rPr sz="1200" dirty="0" smtClean="0">
                <a:solidFill>
                  <a:srgbClr val="606060"/>
                </a:solidFill>
                <a:latin typeface="Arial MT"/>
                <a:cs typeface="Arial MT"/>
              </a:rPr>
              <a:t>Tel</a:t>
            </a:r>
            <a:r>
              <a:rPr sz="1200" dirty="0">
                <a:solidFill>
                  <a:srgbClr val="606060"/>
                </a:solidFill>
                <a:latin typeface="Arial MT"/>
                <a:cs typeface="Arial MT"/>
              </a:rPr>
              <a:t>.:</a:t>
            </a:r>
            <a:r>
              <a:rPr sz="1200" spc="-15" dirty="0">
                <a:solidFill>
                  <a:srgbClr val="606060"/>
                </a:solidFill>
                <a:latin typeface="Arial MT"/>
                <a:cs typeface="Arial MT"/>
              </a:rPr>
              <a:t> </a:t>
            </a:r>
            <a:r>
              <a:rPr sz="1200" spc="-5" dirty="0">
                <a:solidFill>
                  <a:srgbClr val="606060"/>
                </a:solidFill>
                <a:latin typeface="Arial MT"/>
                <a:cs typeface="Arial MT"/>
              </a:rPr>
              <a:t>(+994</a:t>
            </a:r>
            <a:r>
              <a:rPr sz="1200" spc="-20" dirty="0">
                <a:solidFill>
                  <a:srgbClr val="606060"/>
                </a:solidFill>
                <a:latin typeface="Arial MT"/>
                <a:cs typeface="Arial MT"/>
              </a:rPr>
              <a:t> </a:t>
            </a:r>
            <a:r>
              <a:rPr sz="1200" spc="-5" dirty="0">
                <a:solidFill>
                  <a:srgbClr val="606060"/>
                </a:solidFill>
                <a:latin typeface="Arial MT"/>
                <a:cs typeface="Arial MT"/>
              </a:rPr>
              <a:t>12)</a:t>
            </a:r>
            <a:r>
              <a:rPr sz="1200" spc="-15" dirty="0">
                <a:solidFill>
                  <a:srgbClr val="606060"/>
                </a:solidFill>
                <a:latin typeface="Arial MT"/>
                <a:cs typeface="Arial MT"/>
              </a:rPr>
              <a:t> </a:t>
            </a:r>
            <a:r>
              <a:rPr lang="az-Latn-AZ" sz="1200" spc="-15" dirty="0" smtClean="0">
                <a:solidFill>
                  <a:srgbClr val="606060"/>
                </a:solidFill>
                <a:latin typeface="Arial MT"/>
                <a:cs typeface="Arial MT"/>
              </a:rPr>
              <a:t>404 04 01 </a:t>
            </a:r>
            <a:r>
              <a:rPr lang="az-Latn-AZ" sz="1200" spc="-5" dirty="0" smtClean="0">
                <a:solidFill>
                  <a:srgbClr val="606060"/>
                </a:solidFill>
                <a:latin typeface="Arial MT"/>
                <a:cs typeface="Arial MT"/>
              </a:rPr>
              <a:t> </a:t>
            </a:r>
            <a:endParaRPr sz="1200" dirty="0">
              <a:latin typeface="Arial MT"/>
              <a:cs typeface="Arial MT"/>
            </a:endParaRPr>
          </a:p>
          <a:p>
            <a:pPr marL="12700" marR="1259205">
              <a:lnSpc>
                <a:spcPct val="100000"/>
              </a:lnSpc>
            </a:pPr>
            <a:r>
              <a:rPr sz="1200" spc="-5" dirty="0" smtClean="0">
                <a:solidFill>
                  <a:srgbClr val="606060"/>
                </a:solidFill>
                <a:latin typeface="Arial MT"/>
                <a:cs typeface="Arial MT"/>
              </a:rPr>
              <a:t>E-mail</a:t>
            </a:r>
            <a:r>
              <a:rPr sz="1200" spc="-5" dirty="0">
                <a:solidFill>
                  <a:srgbClr val="606060"/>
                </a:solidFill>
                <a:latin typeface="Arial MT"/>
                <a:cs typeface="Arial MT"/>
              </a:rPr>
              <a:t>: </a:t>
            </a:r>
            <a:r>
              <a:rPr lang="az-Latn-AZ" sz="1200" spc="-5" dirty="0" err="1" smtClean="0">
                <a:solidFill>
                  <a:srgbClr val="606060"/>
                </a:solidFill>
                <a:latin typeface="Arial MT"/>
                <a:cs typeface="Arial MT"/>
                <a:hlinkClick r:id="rId5"/>
              </a:rPr>
              <a:t>info</a:t>
            </a:r>
            <a:r>
              <a:rPr sz="1200" spc="-5" dirty="0" smtClean="0">
                <a:solidFill>
                  <a:srgbClr val="606060"/>
                </a:solidFill>
                <a:latin typeface="Arial MT"/>
                <a:cs typeface="Arial MT"/>
                <a:hlinkClick r:id="rId5"/>
              </a:rPr>
              <a:t>@</a:t>
            </a:r>
            <a:r>
              <a:rPr lang="az-Latn-AZ" sz="1200" spc="-5" dirty="0" smtClean="0">
                <a:solidFill>
                  <a:srgbClr val="606060"/>
                </a:solidFill>
                <a:latin typeface="Arial MT"/>
                <a:cs typeface="Arial MT"/>
                <a:hlinkClick r:id="rId5"/>
              </a:rPr>
              <a:t>smb.gov.az</a:t>
            </a:r>
            <a:r>
              <a:rPr lang="az-Latn-AZ" sz="1200" spc="-5" dirty="0" smtClean="0">
                <a:solidFill>
                  <a:srgbClr val="606060"/>
                </a:solidFill>
                <a:latin typeface="Arial MT"/>
                <a:cs typeface="Arial MT"/>
                <a:hlinkClick r:id="rId6"/>
              </a:rPr>
              <a:t> </a:t>
            </a:r>
            <a:r>
              <a:rPr lang="az-Latn-AZ" sz="1200" spc="-5" dirty="0" smtClean="0">
                <a:solidFill>
                  <a:srgbClr val="606060"/>
                </a:solidFill>
                <a:latin typeface="Arial MT"/>
                <a:cs typeface="Arial MT"/>
              </a:rPr>
              <a:t> </a:t>
            </a:r>
            <a:r>
              <a:rPr sz="1200" spc="-5" dirty="0" smtClean="0">
                <a:solidFill>
                  <a:srgbClr val="606060"/>
                </a:solidFill>
                <a:latin typeface="Arial MT"/>
                <a:cs typeface="Arial MT"/>
                <a:hlinkClick r:id="rId7"/>
              </a:rPr>
              <a:t>www.</a:t>
            </a:r>
            <a:r>
              <a:rPr lang="az-Latn-AZ" sz="1200" spc="-5" dirty="0" smtClean="0">
                <a:solidFill>
                  <a:srgbClr val="606060"/>
                </a:solidFill>
                <a:latin typeface="Arial MT"/>
                <a:cs typeface="Arial MT"/>
                <a:hlinkClick r:id="rId7"/>
              </a:rPr>
              <a:t>smb.gov.az </a:t>
            </a:r>
            <a:r>
              <a:rPr lang="az-Latn-AZ" sz="1200" spc="-5" dirty="0" smtClean="0">
                <a:solidFill>
                  <a:srgbClr val="606060"/>
                </a:solidFill>
                <a:latin typeface="Arial MT"/>
                <a:cs typeface="Arial MT"/>
              </a:rPr>
              <a:t> </a:t>
            </a:r>
            <a:endParaRPr sz="1200" dirty="0">
              <a:latin typeface="Arial MT"/>
              <a:cs typeface="Arial M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dirty="0" smtClean="0"/>
              <a:t>KOBİA</a:t>
            </a:r>
            <a:endParaRPr lang="en-US" dirty="0"/>
          </a:p>
        </p:txBody>
      </p:sp>
      <p:graphicFrame>
        <p:nvGraphicFramePr>
          <p:cNvPr id="12" name="Diagram 11"/>
          <p:cNvGraphicFramePr/>
          <p:nvPr>
            <p:extLst>
              <p:ext uri="{D42A27DB-BD31-4B8C-83A1-F6EECF244321}">
                <p14:modId xmlns:p14="http://schemas.microsoft.com/office/powerpoint/2010/main" val="42863821"/>
              </p:ext>
            </p:extLst>
          </p:nvPr>
        </p:nvGraphicFramePr>
        <p:xfrm>
          <a:off x="344646" y="1219200"/>
          <a:ext cx="11542553"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en-US" sz="2400" spc="-5" dirty="0">
                <a:solidFill>
                  <a:srgbClr val="FFFFFF"/>
                </a:solidFill>
                <a:latin typeface="Arial MT"/>
                <a:cs typeface="Arial MT"/>
              </a:rPr>
              <a:t>2</a:t>
            </a:r>
            <a:endParaRPr sz="2400" dirty="0">
              <a:latin typeface="Arial MT"/>
              <a:cs typeface="Arial MT"/>
            </a:endParaRPr>
          </a:p>
        </p:txBody>
      </p:sp>
    </p:spTree>
    <p:extLst>
      <p:ext uri="{BB962C8B-B14F-4D97-AF65-F5344CB8AC3E}">
        <p14:creationId xmlns:p14="http://schemas.microsoft.com/office/powerpoint/2010/main" val="557407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a:t>
            </a:r>
            <a:endParaRPr lang="en-US" dirty="0"/>
          </a:p>
        </p:txBody>
      </p:sp>
      <p:sp>
        <p:nvSpPr>
          <p:cNvPr id="9"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az-Latn-AZ" sz="2400" spc="-5" dirty="0" smtClean="0">
                <a:solidFill>
                  <a:srgbClr val="FFFFFF"/>
                </a:solidFill>
                <a:latin typeface="Arial MT"/>
                <a:cs typeface="Arial MT"/>
              </a:rPr>
              <a:t>3</a:t>
            </a:r>
            <a:endParaRPr sz="2400" dirty="0">
              <a:latin typeface="Arial MT"/>
              <a:cs typeface="Arial MT"/>
            </a:endParaRPr>
          </a:p>
        </p:txBody>
      </p:sp>
      <p:sp>
        <p:nvSpPr>
          <p:cNvPr id="11" name="TextBox 10"/>
          <p:cNvSpPr txBox="1"/>
          <p:nvPr/>
        </p:nvSpPr>
        <p:spPr>
          <a:xfrm>
            <a:off x="533400" y="1632995"/>
            <a:ext cx="3810000" cy="276999"/>
          </a:xfrm>
          <a:prstGeom prst="rect">
            <a:avLst/>
          </a:prstGeom>
        </p:spPr>
        <p:txBody>
          <a:bodyPr wrap="square" lIns="0" tIns="0" rIns="0" bIns="0">
            <a:spAutoFit/>
          </a:bodyPr>
          <a:lstStyle>
            <a:lvl1pPr>
              <a:defRPr sz="2800" b="1" i="0">
                <a:solidFill>
                  <a:srgbClr val="887735"/>
                </a:solidFill>
                <a:latin typeface="Segoe UI"/>
                <a:ea typeface="+mj-ea"/>
                <a:cs typeface="Segoe UI"/>
              </a:defRPr>
            </a:lvl1pPr>
          </a:lstStyle>
          <a:p>
            <a:pPr algn="ctr"/>
            <a:r>
              <a:rPr lang="en-US" sz="1800" dirty="0"/>
              <a:t>Number of legal entities </a:t>
            </a:r>
            <a:r>
              <a:rPr lang="en-US" sz="1800" dirty="0" smtClean="0"/>
              <a:t>by criteria  </a:t>
            </a:r>
            <a:endParaRPr lang="ru-RU" sz="1800" dirty="0"/>
          </a:p>
        </p:txBody>
      </p:sp>
      <p:graphicFrame>
        <p:nvGraphicFramePr>
          <p:cNvPr id="12" name="Схема 46"/>
          <p:cNvGraphicFramePr/>
          <p:nvPr>
            <p:extLst>
              <p:ext uri="{D42A27DB-BD31-4B8C-83A1-F6EECF244321}">
                <p14:modId xmlns:p14="http://schemas.microsoft.com/office/powerpoint/2010/main" val="1157952"/>
              </p:ext>
            </p:extLst>
          </p:nvPr>
        </p:nvGraphicFramePr>
        <p:xfrm>
          <a:off x="4948685" y="4648200"/>
          <a:ext cx="25908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4495800" y="4234556"/>
            <a:ext cx="2663515" cy="276999"/>
          </a:xfrm>
          <a:prstGeom prst="rect">
            <a:avLst/>
          </a:prstGeom>
        </p:spPr>
        <p:txBody>
          <a:bodyPr wrap="square" lIns="0" tIns="0" rIns="0" bIns="0">
            <a:spAutoFit/>
          </a:bodyPr>
          <a:lstStyle>
            <a:defPPr>
              <a:defRPr lang="en-US"/>
            </a:defPPr>
            <a:lvl1pPr algn="ctr">
              <a:defRPr b="1" i="0">
                <a:solidFill>
                  <a:srgbClr val="887735"/>
                </a:solidFill>
                <a:latin typeface="Segoe UI"/>
                <a:ea typeface="+mj-ea"/>
                <a:cs typeface="Segoe UI"/>
              </a:defRPr>
            </a:lvl1pPr>
          </a:lstStyle>
          <a:p>
            <a:r>
              <a:rPr lang="en-US" dirty="0"/>
              <a:t>Areas of activity</a:t>
            </a:r>
            <a:r>
              <a:rPr lang="az-Latn-AZ" dirty="0"/>
              <a:t>:</a:t>
            </a:r>
            <a:endParaRPr lang="ru-RU" dirty="0"/>
          </a:p>
        </p:txBody>
      </p:sp>
      <p:graphicFrame>
        <p:nvGraphicFramePr>
          <p:cNvPr id="15" name="Схема 18"/>
          <p:cNvGraphicFramePr/>
          <p:nvPr>
            <p:extLst>
              <p:ext uri="{D42A27DB-BD31-4B8C-83A1-F6EECF244321}">
                <p14:modId xmlns:p14="http://schemas.microsoft.com/office/powerpoint/2010/main" val="3227351496"/>
              </p:ext>
            </p:extLst>
          </p:nvPr>
        </p:nvGraphicFramePr>
        <p:xfrm>
          <a:off x="-111813" y="2286000"/>
          <a:ext cx="503119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0" name="object 19"/>
          <p:cNvGrpSpPr/>
          <p:nvPr/>
        </p:nvGrpSpPr>
        <p:grpSpPr>
          <a:xfrm>
            <a:off x="6934200" y="1516122"/>
            <a:ext cx="2468634" cy="2539261"/>
            <a:chOff x="7396293" y="1406497"/>
            <a:chExt cx="2109470" cy="2109470"/>
          </a:xfrm>
          <a:solidFill>
            <a:srgbClr val="937928"/>
          </a:solidFill>
        </p:grpSpPr>
        <p:sp>
          <p:nvSpPr>
            <p:cNvPr id="21" name="object 20"/>
            <p:cNvSpPr/>
            <p:nvPr/>
          </p:nvSpPr>
          <p:spPr>
            <a:xfrm>
              <a:off x="7396293" y="1406497"/>
              <a:ext cx="2109470" cy="2109470"/>
            </a:xfrm>
            <a:custGeom>
              <a:avLst/>
              <a:gdLst/>
              <a:ahLst/>
              <a:cxnLst/>
              <a:rect l="l" t="t" r="r" b="b"/>
              <a:pathLst>
                <a:path w="2109470" h="2109470">
                  <a:moveTo>
                    <a:pt x="1054709" y="0"/>
                  </a:moveTo>
                  <a:lnTo>
                    <a:pt x="1006431" y="1085"/>
                  </a:lnTo>
                  <a:lnTo>
                    <a:pt x="958709" y="4310"/>
                  </a:lnTo>
                  <a:lnTo>
                    <a:pt x="911592" y="9628"/>
                  </a:lnTo>
                  <a:lnTo>
                    <a:pt x="865124" y="16992"/>
                  </a:lnTo>
                  <a:lnTo>
                    <a:pt x="819354" y="26357"/>
                  </a:lnTo>
                  <a:lnTo>
                    <a:pt x="774326" y="37675"/>
                  </a:lnTo>
                  <a:lnTo>
                    <a:pt x="730089" y="50900"/>
                  </a:lnTo>
                  <a:lnTo>
                    <a:pt x="686687" y="65985"/>
                  </a:lnTo>
                  <a:lnTo>
                    <a:pt x="644169" y="82884"/>
                  </a:lnTo>
                  <a:lnTo>
                    <a:pt x="602581" y="101550"/>
                  </a:lnTo>
                  <a:lnTo>
                    <a:pt x="561968" y="121937"/>
                  </a:lnTo>
                  <a:lnTo>
                    <a:pt x="522378" y="143999"/>
                  </a:lnTo>
                  <a:lnTo>
                    <a:pt x="483857" y="167688"/>
                  </a:lnTo>
                  <a:lnTo>
                    <a:pt x="446451" y="192958"/>
                  </a:lnTo>
                  <a:lnTo>
                    <a:pt x="410208" y="219762"/>
                  </a:lnTo>
                  <a:lnTo>
                    <a:pt x="375174" y="248055"/>
                  </a:lnTo>
                  <a:lnTo>
                    <a:pt x="341395" y="277789"/>
                  </a:lnTo>
                  <a:lnTo>
                    <a:pt x="308917" y="308917"/>
                  </a:lnTo>
                  <a:lnTo>
                    <a:pt x="277789" y="341395"/>
                  </a:lnTo>
                  <a:lnTo>
                    <a:pt x="248055" y="375174"/>
                  </a:lnTo>
                  <a:lnTo>
                    <a:pt x="219762" y="410208"/>
                  </a:lnTo>
                  <a:lnTo>
                    <a:pt x="192958" y="446451"/>
                  </a:lnTo>
                  <a:lnTo>
                    <a:pt x="167688" y="483857"/>
                  </a:lnTo>
                  <a:lnTo>
                    <a:pt x="143999" y="522378"/>
                  </a:lnTo>
                  <a:lnTo>
                    <a:pt x="121937" y="561968"/>
                  </a:lnTo>
                  <a:lnTo>
                    <a:pt x="101550" y="602581"/>
                  </a:lnTo>
                  <a:lnTo>
                    <a:pt x="82884" y="644169"/>
                  </a:lnTo>
                  <a:lnTo>
                    <a:pt x="65985" y="686687"/>
                  </a:lnTo>
                  <a:lnTo>
                    <a:pt x="50900" y="730089"/>
                  </a:lnTo>
                  <a:lnTo>
                    <a:pt x="37675" y="774326"/>
                  </a:lnTo>
                  <a:lnTo>
                    <a:pt x="26357" y="819354"/>
                  </a:lnTo>
                  <a:lnTo>
                    <a:pt x="16992" y="865124"/>
                  </a:lnTo>
                  <a:lnTo>
                    <a:pt x="9628" y="911592"/>
                  </a:lnTo>
                  <a:lnTo>
                    <a:pt x="4310" y="958709"/>
                  </a:lnTo>
                  <a:lnTo>
                    <a:pt x="1085" y="1006431"/>
                  </a:lnTo>
                  <a:lnTo>
                    <a:pt x="0" y="1054709"/>
                  </a:lnTo>
                  <a:lnTo>
                    <a:pt x="1085" y="1102988"/>
                  </a:lnTo>
                  <a:lnTo>
                    <a:pt x="4310" y="1150709"/>
                  </a:lnTo>
                  <a:lnTo>
                    <a:pt x="9628" y="1197827"/>
                  </a:lnTo>
                  <a:lnTo>
                    <a:pt x="16992" y="1244294"/>
                  </a:lnTo>
                  <a:lnTo>
                    <a:pt x="26357" y="1290065"/>
                  </a:lnTo>
                  <a:lnTo>
                    <a:pt x="37675" y="1335092"/>
                  </a:lnTo>
                  <a:lnTo>
                    <a:pt x="50900" y="1379330"/>
                  </a:lnTo>
                  <a:lnTo>
                    <a:pt x="65985" y="1422731"/>
                  </a:lnTo>
                  <a:lnTo>
                    <a:pt x="82884" y="1465249"/>
                  </a:lnTo>
                  <a:lnTo>
                    <a:pt x="101550" y="1506838"/>
                  </a:lnTo>
                  <a:lnTo>
                    <a:pt x="121937" y="1547450"/>
                  </a:lnTo>
                  <a:lnTo>
                    <a:pt x="143999" y="1587040"/>
                  </a:lnTo>
                  <a:lnTo>
                    <a:pt x="167688" y="1625561"/>
                  </a:lnTo>
                  <a:lnTo>
                    <a:pt x="192958" y="1662967"/>
                  </a:lnTo>
                  <a:lnTo>
                    <a:pt x="219762" y="1699210"/>
                  </a:lnTo>
                  <a:lnTo>
                    <a:pt x="248055" y="1734244"/>
                  </a:lnTo>
                  <a:lnTo>
                    <a:pt x="277789" y="1768023"/>
                  </a:lnTo>
                  <a:lnTo>
                    <a:pt x="308917" y="1800501"/>
                  </a:lnTo>
                  <a:lnTo>
                    <a:pt x="341395" y="1831630"/>
                  </a:lnTo>
                  <a:lnTo>
                    <a:pt x="375174" y="1861364"/>
                  </a:lnTo>
                  <a:lnTo>
                    <a:pt x="410208" y="1889656"/>
                  </a:lnTo>
                  <a:lnTo>
                    <a:pt x="446451" y="1916461"/>
                  </a:lnTo>
                  <a:lnTo>
                    <a:pt x="483857" y="1941731"/>
                  </a:lnTo>
                  <a:lnTo>
                    <a:pt x="522378" y="1965420"/>
                  </a:lnTo>
                  <a:lnTo>
                    <a:pt x="561968" y="1987481"/>
                  </a:lnTo>
                  <a:lnTo>
                    <a:pt x="602581" y="2007868"/>
                  </a:lnTo>
                  <a:lnTo>
                    <a:pt x="644169" y="2026534"/>
                  </a:lnTo>
                  <a:lnTo>
                    <a:pt x="686687" y="2043433"/>
                  </a:lnTo>
                  <a:lnTo>
                    <a:pt x="730089" y="2058518"/>
                  </a:lnTo>
                  <a:lnTo>
                    <a:pt x="774326" y="2071743"/>
                  </a:lnTo>
                  <a:lnTo>
                    <a:pt x="819354" y="2083061"/>
                  </a:lnTo>
                  <a:lnTo>
                    <a:pt x="865124" y="2092426"/>
                  </a:lnTo>
                  <a:lnTo>
                    <a:pt x="911592" y="2099790"/>
                  </a:lnTo>
                  <a:lnTo>
                    <a:pt x="958709" y="2105108"/>
                  </a:lnTo>
                  <a:lnTo>
                    <a:pt x="1006431" y="2108333"/>
                  </a:lnTo>
                  <a:lnTo>
                    <a:pt x="1054709" y="2109419"/>
                  </a:lnTo>
                  <a:lnTo>
                    <a:pt x="1102988" y="2108333"/>
                  </a:lnTo>
                  <a:lnTo>
                    <a:pt x="1150709" y="2105108"/>
                  </a:lnTo>
                  <a:lnTo>
                    <a:pt x="1197827" y="2099790"/>
                  </a:lnTo>
                  <a:lnTo>
                    <a:pt x="1244294" y="2092426"/>
                  </a:lnTo>
                  <a:lnTo>
                    <a:pt x="1290065" y="2083061"/>
                  </a:lnTo>
                  <a:lnTo>
                    <a:pt x="1335092" y="2071743"/>
                  </a:lnTo>
                  <a:lnTo>
                    <a:pt x="1379330" y="2058518"/>
                  </a:lnTo>
                  <a:lnTo>
                    <a:pt x="1422731" y="2043433"/>
                  </a:lnTo>
                  <a:lnTo>
                    <a:pt x="1465249" y="2026534"/>
                  </a:lnTo>
                  <a:lnTo>
                    <a:pt x="1506838" y="2007868"/>
                  </a:lnTo>
                  <a:lnTo>
                    <a:pt x="1547450" y="1987481"/>
                  </a:lnTo>
                  <a:lnTo>
                    <a:pt x="1587040" y="1965420"/>
                  </a:lnTo>
                  <a:lnTo>
                    <a:pt x="1625561" y="1941731"/>
                  </a:lnTo>
                  <a:lnTo>
                    <a:pt x="1662967" y="1916461"/>
                  </a:lnTo>
                  <a:lnTo>
                    <a:pt x="1699210" y="1889656"/>
                  </a:lnTo>
                  <a:lnTo>
                    <a:pt x="1734244" y="1861364"/>
                  </a:lnTo>
                  <a:lnTo>
                    <a:pt x="1768023" y="1831630"/>
                  </a:lnTo>
                  <a:lnTo>
                    <a:pt x="1800501" y="1800501"/>
                  </a:lnTo>
                  <a:lnTo>
                    <a:pt x="1831630" y="1768023"/>
                  </a:lnTo>
                  <a:lnTo>
                    <a:pt x="1843418" y="1754632"/>
                  </a:lnTo>
                  <a:lnTo>
                    <a:pt x="1054709" y="1754632"/>
                  </a:lnTo>
                  <a:lnTo>
                    <a:pt x="1006787" y="1753017"/>
                  </a:lnTo>
                  <a:lnTo>
                    <a:pt x="959732" y="1748242"/>
                  </a:lnTo>
                  <a:lnTo>
                    <a:pt x="913648" y="1740412"/>
                  </a:lnTo>
                  <a:lnTo>
                    <a:pt x="868639" y="1729630"/>
                  </a:lnTo>
                  <a:lnTo>
                    <a:pt x="824809" y="1716001"/>
                  </a:lnTo>
                  <a:lnTo>
                    <a:pt x="782263" y="1699629"/>
                  </a:lnTo>
                  <a:lnTo>
                    <a:pt x="741105" y="1680618"/>
                  </a:lnTo>
                  <a:lnTo>
                    <a:pt x="701439" y="1659073"/>
                  </a:lnTo>
                  <a:lnTo>
                    <a:pt x="663369" y="1635097"/>
                  </a:lnTo>
                  <a:lnTo>
                    <a:pt x="627000" y="1608796"/>
                  </a:lnTo>
                  <a:lnTo>
                    <a:pt x="592436" y="1580272"/>
                  </a:lnTo>
                  <a:lnTo>
                    <a:pt x="559781" y="1549631"/>
                  </a:lnTo>
                  <a:lnTo>
                    <a:pt x="529139" y="1516977"/>
                  </a:lnTo>
                  <a:lnTo>
                    <a:pt x="500615" y="1482413"/>
                  </a:lnTo>
                  <a:lnTo>
                    <a:pt x="474312" y="1446045"/>
                  </a:lnTo>
                  <a:lnTo>
                    <a:pt x="450336" y="1407976"/>
                  </a:lnTo>
                  <a:lnTo>
                    <a:pt x="428790" y="1368311"/>
                  </a:lnTo>
                  <a:lnTo>
                    <a:pt x="409778" y="1327153"/>
                  </a:lnTo>
                  <a:lnTo>
                    <a:pt x="393406" y="1284608"/>
                  </a:lnTo>
                  <a:lnTo>
                    <a:pt x="379776" y="1240778"/>
                  </a:lnTo>
                  <a:lnTo>
                    <a:pt x="368994" y="1195770"/>
                  </a:lnTo>
                  <a:lnTo>
                    <a:pt x="361164" y="1149686"/>
                  </a:lnTo>
                  <a:lnTo>
                    <a:pt x="356389" y="1102631"/>
                  </a:lnTo>
                  <a:lnTo>
                    <a:pt x="354774" y="1054709"/>
                  </a:lnTo>
                  <a:lnTo>
                    <a:pt x="356389" y="1006787"/>
                  </a:lnTo>
                  <a:lnTo>
                    <a:pt x="361164" y="959732"/>
                  </a:lnTo>
                  <a:lnTo>
                    <a:pt x="368994" y="913649"/>
                  </a:lnTo>
                  <a:lnTo>
                    <a:pt x="379776" y="868640"/>
                  </a:lnTo>
                  <a:lnTo>
                    <a:pt x="393406" y="824811"/>
                  </a:lnTo>
                  <a:lnTo>
                    <a:pt x="409778" y="782265"/>
                  </a:lnTo>
                  <a:lnTo>
                    <a:pt x="428790" y="741108"/>
                  </a:lnTo>
                  <a:lnTo>
                    <a:pt x="450336" y="701442"/>
                  </a:lnTo>
                  <a:lnTo>
                    <a:pt x="474312" y="663373"/>
                  </a:lnTo>
                  <a:lnTo>
                    <a:pt x="500615" y="627005"/>
                  </a:lnTo>
                  <a:lnTo>
                    <a:pt x="529139" y="592441"/>
                  </a:lnTo>
                  <a:lnTo>
                    <a:pt x="559781" y="559787"/>
                  </a:lnTo>
                  <a:lnTo>
                    <a:pt x="592436" y="529146"/>
                  </a:lnTo>
                  <a:lnTo>
                    <a:pt x="627000" y="500622"/>
                  </a:lnTo>
                  <a:lnTo>
                    <a:pt x="663369" y="474321"/>
                  </a:lnTo>
                  <a:lnTo>
                    <a:pt x="701439" y="450345"/>
                  </a:lnTo>
                  <a:lnTo>
                    <a:pt x="741105" y="428800"/>
                  </a:lnTo>
                  <a:lnTo>
                    <a:pt x="782263" y="409789"/>
                  </a:lnTo>
                  <a:lnTo>
                    <a:pt x="824809" y="393417"/>
                  </a:lnTo>
                  <a:lnTo>
                    <a:pt x="868639" y="379788"/>
                  </a:lnTo>
                  <a:lnTo>
                    <a:pt x="913648" y="369006"/>
                  </a:lnTo>
                  <a:lnTo>
                    <a:pt x="959732" y="361176"/>
                  </a:lnTo>
                  <a:lnTo>
                    <a:pt x="1006787" y="356401"/>
                  </a:lnTo>
                  <a:lnTo>
                    <a:pt x="1054709" y="354787"/>
                  </a:lnTo>
                  <a:lnTo>
                    <a:pt x="1843418" y="354787"/>
                  </a:lnTo>
                  <a:lnTo>
                    <a:pt x="1831630" y="341395"/>
                  </a:lnTo>
                  <a:lnTo>
                    <a:pt x="1800501" y="308917"/>
                  </a:lnTo>
                  <a:lnTo>
                    <a:pt x="1768023" y="277789"/>
                  </a:lnTo>
                  <a:lnTo>
                    <a:pt x="1734244" y="248055"/>
                  </a:lnTo>
                  <a:lnTo>
                    <a:pt x="1699210" y="219762"/>
                  </a:lnTo>
                  <a:lnTo>
                    <a:pt x="1662967" y="192958"/>
                  </a:lnTo>
                  <a:lnTo>
                    <a:pt x="1625561" y="167688"/>
                  </a:lnTo>
                  <a:lnTo>
                    <a:pt x="1587040" y="143999"/>
                  </a:lnTo>
                  <a:lnTo>
                    <a:pt x="1547450" y="121937"/>
                  </a:lnTo>
                  <a:lnTo>
                    <a:pt x="1506838" y="101550"/>
                  </a:lnTo>
                  <a:lnTo>
                    <a:pt x="1465249" y="82884"/>
                  </a:lnTo>
                  <a:lnTo>
                    <a:pt x="1422731" y="65985"/>
                  </a:lnTo>
                  <a:lnTo>
                    <a:pt x="1379330" y="50900"/>
                  </a:lnTo>
                  <a:lnTo>
                    <a:pt x="1335092" y="37675"/>
                  </a:lnTo>
                  <a:lnTo>
                    <a:pt x="1290065" y="26357"/>
                  </a:lnTo>
                  <a:lnTo>
                    <a:pt x="1244294" y="16992"/>
                  </a:lnTo>
                  <a:lnTo>
                    <a:pt x="1197827" y="9628"/>
                  </a:lnTo>
                  <a:lnTo>
                    <a:pt x="1150709" y="4310"/>
                  </a:lnTo>
                  <a:lnTo>
                    <a:pt x="1102988" y="1085"/>
                  </a:lnTo>
                  <a:lnTo>
                    <a:pt x="1054709" y="0"/>
                  </a:lnTo>
                  <a:close/>
                </a:path>
                <a:path w="2109470" h="2109470">
                  <a:moveTo>
                    <a:pt x="1843418" y="354787"/>
                  </a:moveTo>
                  <a:lnTo>
                    <a:pt x="1054709" y="354787"/>
                  </a:lnTo>
                  <a:lnTo>
                    <a:pt x="1102631" y="356401"/>
                  </a:lnTo>
                  <a:lnTo>
                    <a:pt x="1149686" y="361176"/>
                  </a:lnTo>
                  <a:lnTo>
                    <a:pt x="1195770" y="369006"/>
                  </a:lnTo>
                  <a:lnTo>
                    <a:pt x="1240778" y="379788"/>
                  </a:lnTo>
                  <a:lnTo>
                    <a:pt x="1284608" y="393417"/>
                  </a:lnTo>
                  <a:lnTo>
                    <a:pt x="1327153" y="409789"/>
                  </a:lnTo>
                  <a:lnTo>
                    <a:pt x="1368311" y="428800"/>
                  </a:lnTo>
                  <a:lnTo>
                    <a:pt x="1407976" y="450345"/>
                  </a:lnTo>
                  <a:lnTo>
                    <a:pt x="1446045" y="474321"/>
                  </a:lnTo>
                  <a:lnTo>
                    <a:pt x="1482413" y="500622"/>
                  </a:lnTo>
                  <a:lnTo>
                    <a:pt x="1516977" y="529146"/>
                  </a:lnTo>
                  <a:lnTo>
                    <a:pt x="1549631" y="559787"/>
                  </a:lnTo>
                  <a:lnTo>
                    <a:pt x="1580272" y="592441"/>
                  </a:lnTo>
                  <a:lnTo>
                    <a:pt x="1608796" y="627005"/>
                  </a:lnTo>
                  <a:lnTo>
                    <a:pt x="1635097" y="663373"/>
                  </a:lnTo>
                  <a:lnTo>
                    <a:pt x="1659073" y="701442"/>
                  </a:lnTo>
                  <a:lnTo>
                    <a:pt x="1680618" y="741108"/>
                  </a:lnTo>
                  <a:lnTo>
                    <a:pt x="1699629" y="782265"/>
                  </a:lnTo>
                  <a:lnTo>
                    <a:pt x="1716001" y="824811"/>
                  </a:lnTo>
                  <a:lnTo>
                    <a:pt x="1729630" y="868640"/>
                  </a:lnTo>
                  <a:lnTo>
                    <a:pt x="1740412" y="913649"/>
                  </a:lnTo>
                  <a:lnTo>
                    <a:pt x="1748242" y="959732"/>
                  </a:lnTo>
                  <a:lnTo>
                    <a:pt x="1753017" y="1006787"/>
                  </a:lnTo>
                  <a:lnTo>
                    <a:pt x="1754632" y="1054709"/>
                  </a:lnTo>
                  <a:lnTo>
                    <a:pt x="1753017" y="1102631"/>
                  </a:lnTo>
                  <a:lnTo>
                    <a:pt x="1748242" y="1149686"/>
                  </a:lnTo>
                  <a:lnTo>
                    <a:pt x="1740412" y="1195770"/>
                  </a:lnTo>
                  <a:lnTo>
                    <a:pt x="1729630" y="1240778"/>
                  </a:lnTo>
                  <a:lnTo>
                    <a:pt x="1716001" y="1284608"/>
                  </a:lnTo>
                  <a:lnTo>
                    <a:pt x="1699629" y="1327153"/>
                  </a:lnTo>
                  <a:lnTo>
                    <a:pt x="1680618" y="1368311"/>
                  </a:lnTo>
                  <a:lnTo>
                    <a:pt x="1659073" y="1407976"/>
                  </a:lnTo>
                  <a:lnTo>
                    <a:pt x="1635097" y="1446045"/>
                  </a:lnTo>
                  <a:lnTo>
                    <a:pt x="1608796" y="1482413"/>
                  </a:lnTo>
                  <a:lnTo>
                    <a:pt x="1580272" y="1516977"/>
                  </a:lnTo>
                  <a:lnTo>
                    <a:pt x="1549631" y="1549631"/>
                  </a:lnTo>
                  <a:lnTo>
                    <a:pt x="1516977" y="1580272"/>
                  </a:lnTo>
                  <a:lnTo>
                    <a:pt x="1482413" y="1608796"/>
                  </a:lnTo>
                  <a:lnTo>
                    <a:pt x="1446045" y="1635097"/>
                  </a:lnTo>
                  <a:lnTo>
                    <a:pt x="1407976" y="1659073"/>
                  </a:lnTo>
                  <a:lnTo>
                    <a:pt x="1368311" y="1680618"/>
                  </a:lnTo>
                  <a:lnTo>
                    <a:pt x="1327153" y="1699629"/>
                  </a:lnTo>
                  <a:lnTo>
                    <a:pt x="1284608" y="1716001"/>
                  </a:lnTo>
                  <a:lnTo>
                    <a:pt x="1240778" y="1729630"/>
                  </a:lnTo>
                  <a:lnTo>
                    <a:pt x="1195770" y="1740412"/>
                  </a:lnTo>
                  <a:lnTo>
                    <a:pt x="1149686" y="1748242"/>
                  </a:lnTo>
                  <a:lnTo>
                    <a:pt x="1102631" y="1753017"/>
                  </a:lnTo>
                  <a:lnTo>
                    <a:pt x="1054709" y="1754632"/>
                  </a:lnTo>
                  <a:lnTo>
                    <a:pt x="1843418" y="1754632"/>
                  </a:lnTo>
                  <a:lnTo>
                    <a:pt x="1889656" y="1699210"/>
                  </a:lnTo>
                  <a:lnTo>
                    <a:pt x="1916461" y="1662967"/>
                  </a:lnTo>
                  <a:lnTo>
                    <a:pt x="1941731" y="1625561"/>
                  </a:lnTo>
                  <a:lnTo>
                    <a:pt x="1965420" y="1587040"/>
                  </a:lnTo>
                  <a:lnTo>
                    <a:pt x="1987481" y="1547450"/>
                  </a:lnTo>
                  <a:lnTo>
                    <a:pt x="2007868" y="1506838"/>
                  </a:lnTo>
                  <a:lnTo>
                    <a:pt x="2026534" y="1465249"/>
                  </a:lnTo>
                  <a:lnTo>
                    <a:pt x="2043433" y="1422731"/>
                  </a:lnTo>
                  <a:lnTo>
                    <a:pt x="2058518" y="1379330"/>
                  </a:lnTo>
                  <a:lnTo>
                    <a:pt x="2071743" y="1335092"/>
                  </a:lnTo>
                  <a:lnTo>
                    <a:pt x="2083061" y="1290065"/>
                  </a:lnTo>
                  <a:lnTo>
                    <a:pt x="2092426" y="1244294"/>
                  </a:lnTo>
                  <a:lnTo>
                    <a:pt x="2099790" y="1197827"/>
                  </a:lnTo>
                  <a:lnTo>
                    <a:pt x="2105108" y="1150709"/>
                  </a:lnTo>
                  <a:lnTo>
                    <a:pt x="2108333" y="1102988"/>
                  </a:lnTo>
                  <a:lnTo>
                    <a:pt x="2109419" y="1054709"/>
                  </a:lnTo>
                  <a:lnTo>
                    <a:pt x="2108333" y="1006431"/>
                  </a:lnTo>
                  <a:lnTo>
                    <a:pt x="2105108" y="958709"/>
                  </a:lnTo>
                  <a:lnTo>
                    <a:pt x="2099790" y="911592"/>
                  </a:lnTo>
                  <a:lnTo>
                    <a:pt x="2092426" y="865124"/>
                  </a:lnTo>
                  <a:lnTo>
                    <a:pt x="2083061" y="819354"/>
                  </a:lnTo>
                  <a:lnTo>
                    <a:pt x="2071743" y="774326"/>
                  </a:lnTo>
                  <a:lnTo>
                    <a:pt x="2058518" y="730089"/>
                  </a:lnTo>
                  <a:lnTo>
                    <a:pt x="2043433" y="686687"/>
                  </a:lnTo>
                  <a:lnTo>
                    <a:pt x="2026534" y="644169"/>
                  </a:lnTo>
                  <a:lnTo>
                    <a:pt x="2007868" y="602581"/>
                  </a:lnTo>
                  <a:lnTo>
                    <a:pt x="1987481" y="561968"/>
                  </a:lnTo>
                  <a:lnTo>
                    <a:pt x="1965420" y="522378"/>
                  </a:lnTo>
                  <a:lnTo>
                    <a:pt x="1941731" y="483857"/>
                  </a:lnTo>
                  <a:lnTo>
                    <a:pt x="1916461" y="446451"/>
                  </a:lnTo>
                  <a:lnTo>
                    <a:pt x="1889656" y="410208"/>
                  </a:lnTo>
                  <a:lnTo>
                    <a:pt x="1861364" y="375174"/>
                  </a:lnTo>
                  <a:lnTo>
                    <a:pt x="1843418" y="354787"/>
                  </a:lnTo>
                  <a:close/>
                </a:path>
              </a:pathLst>
            </a:custGeom>
            <a:grp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22" name="object 22"/>
            <p:cNvSpPr/>
            <p:nvPr/>
          </p:nvSpPr>
          <p:spPr>
            <a:xfrm>
              <a:off x="7731723" y="1741939"/>
              <a:ext cx="1438910" cy="1438910"/>
            </a:xfrm>
            <a:custGeom>
              <a:avLst/>
              <a:gdLst/>
              <a:ahLst/>
              <a:cxnLst/>
              <a:rect l="l" t="t" r="r" b="b"/>
              <a:pathLst>
                <a:path w="1438909" h="1438910">
                  <a:moveTo>
                    <a:pt x="719289" y="0"/>
                  </a:moveTo>
                  <a:lnTo>
                    <a:pt x="671998" y="1529"/>
                  </a:lnTo>
                  <a:lnTo>
                    <a:pt x="625524" y="6056"/>
                  </a:lnTo>
                  <a:lnTo>
                    <a:pt x="579960" y="13485"/>
                  </a:lnTo>
                  <a:lnTo>
                    <a:pt x="535403" y="23721"/>
                  </a:lnTo>
                  <a:lnTo>
                    <a:pt x="491947" y="36669"/>
                  </a:lnTo>
                  <a:lnTo>
                    <a:pt x="449686" y="52235"/>
                  </a:lnTo>
                  <a:lnTo>
                    <a:pt x="408716" y="70323"/>
                  </a:lnTo>
                  <a:lnTo>
                    <a:pt x="369131" y="90840"/>
                  </a:lnTo>
                  <a:lnTo>
                    <a:pt x="331026" y="113690"/>
                  </a:lnTo>
                  <a:lnTo>
                    <a:pt x="294496" y="138778"/>
                  </a:lnTo>
                  <a:lnTo>
                    <a:pt x="259635" y="166010"/>
                  </a:lnTo>
                  <a:lnTo>
                    <a:pt x="226540" y="195291"/>
                  </a:lnTo>
                  <a:lnTo>
                    <a:pt x="195303" y="226526"/>
                  </a:lnTo>
                  <a:lnTo>
                    <a:pt x="166021" y="259620"/>
                  </a:lnTo>
                  <a:lnTo>
                    <a:pt x="138787" y="294479"/>
                  </a:lnTo>
                  <a:lnTo>
                    <a:pt x="113697" y="331008"/>
                  </a:lnTo>
                  <a:lnTo>
                    <a:pt x="90846" y="369111"/>
                  </a:lnTo>
                  <a:lnTo>
                    <a:pt x="70328" y="408695"/>
                  </a:lnTo>
                  <a:lnTo>
                    <a:pt x="52238" y="449664"/>
                  </a:lnTo>
                  <a:lnTo>
                    <a:pt x="36672" y="491924"/>
                  </a:lnTo>
                  <a:lnTo>
                    <a:pt x="23722" y="535379"/>
                  </a:lnTo>
                  <a:lnTo>
                    <a:pt x="13486" y="579936"/>
                  </a:lnTo>
                  <a:lnTo>
                    <a:pt x="6057" y="625499"/>
                  </a:lnTo>
                  <a:lnTo>
                    <a:pt x="1530" y="671973"/>
                  </a:lnTo>
                  <a:lnTo>
                    <a:pt x="0" y="719264"/>
                  </a:lnTo>
                  <a:lnTo>
                    <a:pt x="1530" y="766555"/>
                  </a:lnTo>
                  <a:lnTo>
                    <a:pt x="6057" y="813029"/>
                  </a:lnTo>
                  <a:lnTo>
                    <a:pt x="13486" y="858592"/>
                  </a:lnTo>
                  <a:lnTo>
                    <a:pt x="23722" y="903149"/>
                  </a:lnTo>
                  <a:lnTo>
                    <a:pt x="36672" y="946604"/>
                  </a:lnTo>
                  <a:lnTo>
                    <a:pt x="52238" y="988864"/>
                  </a:lnTo>
                  <a:lnTo>
                    <a:pt x="70328" y="1029833"/>
                  </a:lnTo>
                  <a:lnTo>
                    <a:pt x="90846" y="1069417"/>
                  </a:lnTo>
                  <a:lnTo>
                    <a:pt x="113697" y="1107520"/>
                  </a:lnTo>
                  <a:lnTo>
                    <a:pt x="138787" y="1144049"/>
                  </a:lnTo>
                  <a:lnTo>
                    <a:pt x="166021" y="1178908"/>
                  </a:lnTo>
                  <a:lnTo>
                    <a:pt x="195303" y="1212002"/>
                  </a:lnTo>
                  <a:lnTo>
                    <a:pt x="226540" y="1243237"/>
                  </a:lnTo>
                  <a:lnTo>
                    <a:pt x="259635" y="1272518"/>
                  </a:lnTo>
                  <a:lnTo>
                    <a:pt x="294496" y="1299750"/>
                  </a:lnTo>
                  <a:lnTo>
                    <a:pt x="331026" y="1324838"/>
                  </a:lnTo>
                  <a:lnTo>
                    <a:pt x="369131" y="1347688"/>
                  </a:lnTo>
                  <a:lnTo>
                    <a:pt x="408716" y="1368205"/>
                  </a:lnTo>
                  <a:lnTo>
                    <a:pt x="449686" y="1386293"/>
                  </a:lnTo>
                  <a:lnTo>
                    <a:pt x="491947" y="1401859"/>
                  </a:lnTo>
                  <a:lnTo>
                    <a:pt x="535403" y="1414807"/>
                  </a:lnTo>
                  <a:lnTo>
                    <a:pt x="579960" y="1425043"/>
                  </a:lnTo>
                  <a:lnTo>
                    <a:pt x="625524" y="1432472"/>
                  </a:lnTo>
                  <a:lnTo>
                    <a:pt x="671998" y="1436999"/>
                  </a:lnTo>
                  <a:lnTo>
                    <a:pt x="719289" y="1438529"/>
                  </a:lnTo>
                  <a:lnTo>
                    <a:pt x="766580" y="1436999"/>
                  </a:lnTo>
                  <a:lnTo>
                    <a:pt x="813055" y="1432472"/>
                  </a:lnTo>
                  <a:lnTo>
                    <a:pt x="858617" y="1425043"/>
                  </a:lnTo>
                  <a:lnTo>
                    <a:pt x="903174" y="1414807"/>
                  </a:lnTo>
                  <a:lnTo>
                    <a:pt x="946629" y="1401859"/>
                  </a:lnTo>
                  <a:lnTo>
                    <a:pt x="988889" y="1386293"/>
                  </a:lnTo>
                  <a:lnTo>
                    <a:pt x="1029858" y="1368205"/>
                  </a:lnTo>
                  <a:lnTo>
                    <a:pt x="1069442" y="1347688"/>
                  </a:lnTo>
                  <a:lnTo>
                    <a:pt x="1107546" y="1324838"/>
                  </a:lnTo>
                  <a:lnTo>
                    <a:pt x="1144074" y="1299750"/>
                  </a:lnTo>
                  <a:lnTo>
                    <a:pt x="1178933" y="1272518"/>
                  </a:lnTo>
                  <a:lnTo>
                    <a:pt x="1212027" y="1243237"/>
                  </a:lnTo>
                  <a:lnTo>
                    <a:pt x="1243262" y="1212002"/>
                  </a:lnTo>
                  <a:lnTo>
                    <a:pt x="1272543" y="1178908"/>
                  </a:lnTo>
                  <a:lnTo>
                    <a:pt x="1299775" y="1144049"/>
                  </a:lnTo>
                  <a:lnTo>
                    <a:pt x="1324864" y="1107520"/>
                  </a:lnTo>
                  <a:lnTo>
                    <a:pt x="1347713" y="1069417"/>
                  </a:lnTo>
                  <a:lnTo>
                    <a:pt x="1368230" y="1029833"/>
                  </a:lnTo>
                  <a:lnTo>
                    <a:pt x="1386319" y="988864"/>
                  </a:lnTo>
                  <a:lnTo>
                    <a:pt x="1401885" y="946604"/>
                  </a:lnTo>
                  <a:lnTo>
                    <a:pt x="1414833" y="903149"/>
                  </a:lnTo>
                  <a:lnTo>
                    <a:pt x="1425069" y="858592"/>
                  </a:lnTo>
                  <a:lnTo>
                    <a:pt x="1432497" y="813029"/>
                  </a:lnTo>
                  <a:lnTo>
                    <a:pt x="1437024" y="766555"/>
                  </a:lnTo>
                  <a:lnTo>
                    <a:pt x="1438554" y="719264"/>
                  </a:lnTo>
                  <a:lnTo>
                    <a:pt x="1437024" y="671973"/>
                  </a:lnTo>
                  <a:lnTo>
                    <a:pt x="1432497" y="625499"/>
                  </a:lnTo>
                  <a:lnTo>
                    <a:pt x="1425069" y="579936"/>
                  </a:lnTo>
                  <a:lnTo>
                    <a:pt x="1414833" y="535379"/>
                  </a:lnTo>
                  <a:lnTo>
                    <a:pt x="1401885" y="491924"/>
                  </a:lnTo>
                  <a:lnTo>
                    <a:pt x="1386319" y="449664"/>
                  </a:lnTo>
                  <a:lnTo>
                    <a:pt x="1368230" y="408695"/>
                  </a:lnTo>
                  <a:lnTo>
                    <a:pt x="1347713" y="369111"/>
                  </a:lnTo>
                  <a:lnTo>
                    <a:pt x="1324864" y="331008"/>
                  </a:lnTo>
                  <a:lnTo>
                    <a:pt x="1299775" y="294479"/>
                  </a:lnTo>
                  <a:lnTo>
                    <a:pt x="1272543" y="259620"/>
                  </a:lnTo>
                  <a:lnTo>
                    <a:pt x="1243262" y="226526"/>
                  </a:lnTo>
                  <a:lnTo>
                    <a:pt x="1212027" y="195291"/>
                  </a:lnTo>
                  <a:lnTo>
                    <a:pt x="1178933" y="166010"/>
                  </a:lnTo>
                  <a:lnTo>
                    <a:pt x="1144074" y="138778"/>
                  </a:lnTo>
                  <a:lnTo>
                    <a:pt x="1107546" y="113690"/>
                  </a:lnTo>
                  <a:lnTo>
                    <a:pt x="1069442" y="90840"/>
                  </a:lnTo>
                  <a:lnTo>
                    <a:pt x="1029858" y="70323"/>
                  </a:lnTo>
                  <a:lnTo>
                    <a:pt x="988889" y="52235"/>
                  </a:lnTo>
                  <a:lnTo>
                    <a:pt x="946629" y="36669"/>
                  </a:lnTo>
                  <a:lnTo>
                    <a:pt x="903174" y="23721"/>
                  </a:lnTo>
                  <a:lnTo>
                    <a:pt x="858617" y="13485"/>
                  </a:lnTo>
                  <a:lnTo>
                    <a:pt x="813055" y="6056"/>
                  </a:lnTo>
                  <a:lnTo>
                    <a:pt x="766580" y="1529"/>
                  </a:lnTo>
                  <a:lnTo>
                    <a:pt x="719289" y="0"/>
                  </a:lnTo>
                  <a:close/>
                </a:path>
              </a:pathLst>
            </a:custGeom>
            <a:grp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23" name="object 23"/>
            <p:cNvSpPr/>
            <p:nvPr/>
          </p:nvSpPr>
          <p:spPr>
            <a:xfrm>
              <a:off x="7758243" y="1768447"/>
              <a:ext cx="1385570" cy="1385570"/>
            </a:xfrm>
            <a:custGeom>
              <a:avLst/>
              <a:gdLst/>
              <a:ahLst/>
              <a:cxnLst/>
              <a:rect l="l" t="t" r="r" b="b"/>
              <a:pathLst>
                <a:path w="1385570" h="1385570">
                  <a:moveTo>
                    <a:pt x="692632" y="0"/>
                  </a:moveTo>
                  <a:lnTo>
                    <a:pt x="645211" y="1597"/>
                  </a:lnTo>
                  <a:lnTo>
                    <a:pt x="598647" y="6322"/>
                  </a:lnTo>
                  <a:lnTo>
                    <a:pt x="553044" y="14071"/>
                  </a:lnTo>
                  <a:lnTo>
                    <a:pt x="508505" y="24741"/>
                  </a:lnTo>
                  <a:lnTo>
                    <a:pt x="465133" y="38228"/>
                  </a:lnTo>
                  <a:lnTo>
                    <a:pt x="423031" y="54429"/>
                  </a:lnTo>
                  <a:lnTo>
                    <a:pt x="382302" y="73242"/>
                  </a:lnTo>
                  <a:lnTo>
                    <a:pt x="343050" y="94562"/>
                  </a:lnTo>
                  <a:lnTo>
                    <a:pt x="305377" y="118288"/>
                  </a:lnTo>
                  <a:lnTo>
                    <a:pt x="269388" y="144315"/>
                  </a:lnTo>
                  <a:lnTo>
                    <a:pt x="235184" y="172541"/>
                  </a:lnTo>
                  <a:lnTo>
                    <a:pt x="202869" y="202863"/>
                  </a:lnTo>
                  <a:lnTo>
                    <a:pt x="172547" y="235177"/>
                  </a:lnTo>
                  <a:lnTo>
                    <a:pt x="144320" y="269380"/>
                  </a:lnTo>
                  <a:lnTo>
                    <a:pt x="118292" y="305369"/>
                  </a:lnTo>
                  <a:lnTo>
                    <a:pt x="94566" y="343041"/>
                  </a:lnTo>
                  <a:lnTo>
                    <a:pt x="73244" y="382292"/>
                  </a:lnTo>
                  <a:lnTo>
                    <a:pt x="54431" y="423020"/>
                  </a:lnTo>
                  <a:lnTo>
                    <a:pt x="38229" y="465122"/>
                  </a:lnTo>
                  <a:lnTo>
                    <a:pt x="24741" y="508493"/>
                  </a:lnTo>
                  <a:lnTo>
                    <a:pt x="14072" y="553032"/>
                  </a:lnTo>
                  <a:lnTo>
                    <a:pt x="6323" y="598635"/>
                  </a:lnTo>
                  <a:lnTo>
                    <a:pt x="1597" y="645198"/>
                  </a:lnTo>
                  <a:lnTo>
                    <a:pt x="0" y="692619"/>
                  </a:lnTo>
                  <a:lnTo>
                    <a:pt x="1597" y="740042"/>
                  </a:lnTo>
                  <a:lnTo>
                    <a:pt x="6323" y="786607"/>
                  </a:lnTo>
                  <a:lnTo>
                    <a:pt x="14072" y="832211"/>
                  </a:lnTo>
                  <a:lnTo>
                    <a:pt x="24741" y="876751"/>
                  </a:lnTo>
                  <a:lnTo>
                    <a:pt x="38229" y="920124"/>
                  </a:lnTo>
                  <a:lnTo>
                    <a:pt x="54431" y="962226"/>
                  </a:lnTo>
                  <a:lnTo>
                    <a:pt x="73244" y="1002955"/>
                  </a:lnTo>
                  <a:lnTo>
                    <a:pt x="94566" y="1042207"/>
                  </a:lnTo>
                  <a:lnTo>
                    <a:pt x="118292" y="1079880"/>
                  </a:lnTo>
                  <a:lnTo>
                    <a:pt x="144320" y="1115869"/>
                  </a:lnTo>
                  <a:lnTo>
                    <a:pt x="172547" y="1150073"/>
                  </a:lnTo>
                  <a:lnTo>
                    <a:pt x="202869" y="1182387"/>
                  </a:lnTo>
                  <a:lnTo>
                    <a:pt x="235184" y="1212709"/>
                  </a:lnTo>
                  <a:lnTo>
                    <a:pt x="269388" y="1240935"/>
                  </a:lnTo>
                  <a:lnTo>
                    <a:pt x="305377" y="1266963"/>
                  </a:lnTo>
                  <a:lnTo>
                    <a:pt x="343050" y="1290689"/>
                  </a:lnTo>
                  <a:lnTo>
                    <a:pt x="382302" y="1312010"/>
                  </a:lnTo>
                  <a:lnTo>
                    <a:pt x="423031" y="1330822"/>
                  </a:lnTo>
                  <a:lnTo>
                    <a:pt x="465133" y="1347024"/>
                  </a:lnTo>
                  <a:lnTo>
                    <a:pt x="508505" y="1360511"/>
                  </a:lnTo>
                  <a:lnTo>
                    <a:pt x="553044" y="1371180"/>
                  </a:lnTo>
                  <a:lnTo>
                    <a:pt x="598647" y="1378929"/>
                  </a:lnTo>
                  <a:lnTo>
                    <a:pt x="645211" y="1383654"/>
                  </a:lnTo>
                  <a:lnTo>
                    <a:pt x="692632" y="1385252"/>
                  </a:lnTo>
                  <a:lnTo>
                    <a:pt x="740053" y="1383654"/>
                  </a:lnTo>
                  <a:lnTo>
                    <a:pt x="786617" y="1378929"/>
                  </a:lnTo>
                  <a:lnTo>
                    <a:pt x="832219" y="1371180"/>
                  </a:lnTo>
                  <a:lnTo>
                    <a:pt x="876758" y="1360511"/>
                  </a:lnTo>
                  <a:lnTo>
                    <a:pt x="920130" y="1347024"/>
                  </a:lnTo>
                  <a:lnTo>
                    <a:pt x="962231" y="1330822"/>
                  </a:lnTo>
                  <a:lnTo>
                    <a:pt x="1002959" y="1312010"/>
                  </a:lnTo>
                  <a:lnTo>
                    <a:pt x="1042211" y="1290689"/>
                  </a:lnTo>
                  <a:lnTo>
                    <a:pt x="1079883" y="1266963"/>
                  </a:lnTo>
                  <a:lnTo>
                    <a:pt x="1115872" y="1240935"/>
                  </a:lnTo>
                  <a:lnTo>
                    <a:pt x="1150075" y="1212709"/>
                  </a:lnTo>
                  <a:lnTo>
                    <a:pt x="1182389" y="1182387"/>
                  </a:lnTo>
                  <a:lnTo>
                    <a:pt x="1212710" y="1150073"/>
                  </a:lnTo>
                  <a:lnTo>
                    <a:pt x="1240936" y="1115869"/>
                  </a:lnTo>
                  <a:lnTo>
                    <a:pt x="1266964" y="1079880"/>
                  </a:lnTo>
                  <a:lnTo>
                    <a:pt x="1290689" y="1042207"/>
                  </a:lnTo>
                  <a:lnTo>
                    <a:pt x="1312010" y="1002955"/>
                  </a:lnTo>
                  <a:lnTo>
                    <a:pt x="1330823" y="962226"/>
                  </a:lnTo>
                  <a:lnTo>
                    <a:pt x="1347024" y="920124"/>
                  </a:lnTo>
                  <a:lnTo>
                    <a:pt x="1360511" y="876751"/>
                  </a:lnTo>
                  <a:lnTo>
                    <a:pt x="1371180" y="832211"/>
                  </a:lnTo>
                  <a:lnTo>
                    <a:pt x="1378929" y="786607"/>
                  </a:lnTo>
                  <a:lnTo>
                    <a:pt x="1383654" y="740042"/>
                  </a:lnTo>
                  <a:lnTo>
                    <a:pt x="1385252" y="692619"/>
                  </a:lnTo>
                  <a:lnTo>
                    <a:pt x="1383654" y="645198"/>
                  </a:lnTo>
                  <a:lnTo>
                    <a:pt x="1378929" y="598635"/>
                  </a:lnTo>
                  <a:lnTo>
                    <a:pt x="1371180" y="553032"/>
                  </a:lnTo>
                  <a:lnTo>
                    <a:pt x="1360511" y="508493"/>
                  </a:lnTo>
                  <a:lnTo>
                    <a:pt x="1347024" y="465122"/>
                  </a:lnTo>
                  <a:lnTo>
                    <a:pt x="1330823" y="423020"/>
                  </a:lnTo>
                  <a:lnTo>
                    <a:pt x="1312010" y="382292"/>
                  </a:lnTo>
                  <a:lnTo>
                    <a:pt x="1290689" y="343041"/>
                  </a:lnTo>
                  <a:lnTo>
                    <a:pt x="1266964" y="305369"/>
                  </a:lnTo>
                  <a:lnTo>
                    <a:pt x="1240936" y="269380"/>
                  </a:lnTo>
                  <a:lnTo>
                    <a:pt x="1212710" y="235177"/>
                  </a:lnTo>
                  <a:lnTo>
                    <a:pt x="1182389" y="202863"/>
                  </a:lnTo>
                  <a:lnTo>
                    <a:pt x="1150075" y="172541"/>
                  </a:lnTo>
                  <a:lnTo>
                    <a:pt x="1115872" y="144315"/>
                  </a:lnTo>
                  <a:lnTo>
                    <a:pt x="1079883" y="118288"/>
                  </a:lnTo>
                  <a:lnTo>
                    <a:pt x="1042211" y="94562"/>
                  </a:lnTo>
                  <a:lnTo>
                    <a:pt x="1002959" y="73242"/>
                  </a:lnTo>
                  <a:lnTo>
                    <a:pt x="962231" y="54429"/>
                  </a:lnTo>
                  <a:lnTo>
                    <a:pt x="920130" y="38228"/>
                  </a:lnTo>
                  <a:lnTo>
                    <a:pt x="876758" y="24741"/>
                  </a:lnTo>
                  <a:lnTo>
                    <a:pt x="832219" y="14071"/>
                  </a:lnTo>
                  <a:lnTo>
                    <a:pt x="786617" y="6322"/>
                  </a:lnTo>
                  <a:lnTo>
                    <a:pt x="740053" y="1597"/>
                  </a:lnTo>
                  <a:lnTo>
                    <a:pt x="692632" y="0"/>
                  </a:lnTo>
                  <a:close/>
                </a:path>
              </a:pathLst>
            </a:custGeom>
            <a:solidFill>
              <a:schemeClr val="bg1"/>
            </a:solidFill>
          </p:spPr>
          <p:txBody>
            <a:bodyPr wrap="square" lIns="0" tIns="0" rIns="0" bIns="0" rtlCol="0"/>
            <a:lstStyle/>
            <a:p>
              <a:endParaRPr lang="az-Latn-AZ" sz="1600" b="1" dirty="0" smtClean="0">
                <a:latin typeface="Segoe UI" panose="020B0502040204020203" pitchFamily="34" charset="0"/>
                <a:cs typeface="Segoe UI" panose="020B0502040204020203" pitchFamily="34" charset="0"/>
              </a:endParaRPr>
            </a:p>
            <a:p>
              <a:pPr algn="ctr"/>
              <a:r>
                <a:rPr lang="en-US" sz="2000" b="1" dirty="0" smtClean="0">
                  <a:ln w="6600">
                    <a:solidFill>
                      <a:srgbClr val="937928"/>
                    </a:solidFill>
                    <a:prstDash val="solid"/>
                  </a:ln>
                  <a:effectLst>
                    <a:outerShdw dist="38100" dir="2700000" algn="tl" rotWithShape="0">
                      <a:schemeClr val="accent2"/>
                    </a:outerShdw>
                  </a:effectLst>
                  <a:latin typeface="Segoe UI" panose="020B0502040204020203" pitchFamily="34" charset="0"/>
                  <a:cs typeface="Segoe UI" panose="020B0502040204020203" pitchFamily="34" charset="0"/>
                </a:rPr>
                <a:t>1,393,204</a:t>
              </a:r>
              <a:endParaRPr lang="az-Latn-AZ" sz="2000" b="1" dirty="0" smtClean="0">
                <a:ln w="6600">
                  <a:solidFill>
                    <a:srgbClr val="937928"/>
                  </a:solidFill>
                  <a:prstDash val="solid"/>
                </a:ln>
                <a:effectLst>
                  <a:outerShdw dist="38100" dir="2700000" algn="tl" rotWithShape="0">
                    <a:schemeClr val="accent2"/>
                  </a:outerShdw>
                </a:effectLst>
                <a:latin typeface="Segoe UI" panose="020B0502040204020203" pitchFamily="34" charset="0"/>
                <a:cs typeface="Segoe UI" panose="020B0502040204020203" pitchFamily="34" charset="0"/>
              </a:endParaRPr>
            </a:p>
            <a:p>
              <a:pPr algn="ctr"/>
              <a:r>
                <a:rPr lang="en-US" sz="1600" b="1" dirty="0" smtClean="0">
                  <a:latin typeface="Segoe UI" panose="020B0502040204020203" pitchFamily="34" charset="0"/>
                  <a:cs typeface="Segoe UI" panose="020B0502040204020203" pitchFamily="34" charset="0"/>
                </a:rPr>
                <a:t>number of individual entrepreneurs</a:t>
              </a:r>
              <a:endParaRPr sz="1600" b="1" dirty="0">
                <a:latin typeface="Segoe UI" panose="020B0502040204020203" pitchFamily="34" charset="0"/>
                <a:cs typeface="Segoe UI" panose="020B0502040204020203" pitchFamily="34" charset="0"/>
              </a:endParaRPr>
            </a:p>
          </p:txBody>
        </p:sp>
        <p:sp>
          <p:nvSpPr>
            <p:cNvPr id="24" name="object 25"/>
            <p:cNvSpPr/>
            <p:nvPr/>
          </p:nvSpPr>
          <p:spPr>
            <a:xfrm>
              <a:off x="9392073" y="2318200"/>
              <a:ext cx="19050" cy="19050"/>
            </a:xfrm>
            <a:custGeom>
              <a:avLst/>
              <a:gdLst/>
              <a:ahLst/>
              <a:cxnLst/>
              <a:rect l="l" t="t" r="r" b="b"/>
              <a:pathLst>
                <a:path w="19050" h="19050">
                  <a:moveTo>
                    <a:pt x="14731" y="0"/>
                  </a:moveTo>
                  <a:lnTo>
                    <a:pt x="4241" y="0"/>
                  </a:lnTo>
                  <a:lnTo>
                    <a:pt x="0" y="4241"/>
                  </a:lnTo>
                  <a:lnTo>
                    <a:pt x="0" y="9486"/>
                  </a:lnTo>
                  <a:lnTo>
                    <a:pt x="0" y="14732"/>
                  </a:lnTo>
                  <a:lnTo>
                    <a:pt x="4241" y="18973"/>
                  </a:lnTo>
                  <a:lnTo>
                    <a:pt x="14731" y="18973"/>
                  </a:lnTo>
                  <a:lnTo>
                    <a:pt x="18973" y="14732"/>
                  </a:lnTo>
                  <a:lnTo>
                    <a:pt x="18973" y="4241"/>
                  </a:lnTo>
                  <a:lnTo>
                    <a:pt x="14731" y="0"/>
                  </a:lnTo>
                  <a:close/>
                </a:path>
              </a:pathLst>
            </a:custGeom>
            <a:grpFill/>
          </p:spPr>
          <p:txBody>
            <a:bodyPr wrap="square" lIns="0" tIns="0" rIns="0" bIns="0" rtlCol="0"/>
            <a:lstStyle/>
            <a:p>
              <a:endParaRPr>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676290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4648" y="152400"/>
            <a:ext cx="10170953" cy="861774"/>
          </a:xfrm>
        </p:spPr>
        <p:txBody>
          <a:bodyPr/>
          <a:lstStyle/>
          <a:p>
            <a:r>
              <a:rPr lang="en-US" dirty="0"/>
              <a:t>IMPROVING SERVICE INFRASTRUCTURE FOR SMES  - </a:t>
            </a:r>
            <a:r>
              <a:rPr lang="en-US" dirty="0" smtClean="0"/>
              <a:t/>
            </a:r>
            <a:br>
              <a:rPr lang="en-US" dirty="0" smtClean="0"/>
            </a:br>
            <a:r>
              <a:rPr lang="en-US" dirty="0" smtClean="0"/>
              <a:t>SME </a:t>
            </a:r>
            <a:r>
              <a:rPr lang="en-US" dirty="0"/>
              <a:t>HOUSES </a:t>
            </a:r>
          </a:p>
        </p:txBody>
      </p:sp>
      <p:sp>
        <p:nvSpPr>
          <p:cNvPr id="5" name="object 12"/>
          <p:cNvSpPr txBox="1"/>
          <p:nvPr/>
        </p:nvSpPr>
        <p:spPr>
          <a:xfrm>
            <a:off x="2057400" y="2096824"/>
            <a:ext cx="1883410" cy="872675"/>
          </a:xfrm>
          <a:prstGeom prst="rect">
            <a:avLst/>
          </a:prstGeom>
        </p:spPr>
        <p:txBody>
          <a:bodyPr vert="horz" wrap="square" lIns="0" tIns="43815" rIns="0" bIns="0" rtlCol="0">
            <a:spAutoFit/>
          </a:bodyPr>
          <a:lstStyle/>
          <a:p>
            <a:pPr marL="241300" indent="-229235">
              <a:lnSpc>
                <a:spcPct val="100000"/>
              </a:lnSpc>
              <a:spcBef>
                <a:spcPts val="345"/>
              </a:spcBef>
              <a:buChar char="•"/>
              <a:tabLst>
                <a:tab pos="240665" algn="l"/>
                <a:tab pos="241935" algn="l"/>
              </a:tabLst>
            </a:pPr>
            <a:r>
              <a:rPr lang="en-US" sz="1200" spc="-55" dirty="0" smtClean="0">
                <a:solidFill>
                  <a:srgbClr val="231F20"/>
                </a:solidFill>
                <a:latin typeface="Segoe UI" panose="020B0502040204020203" pitchFamily="34" charset="0"/>
                <a:cs typeface="Segoe UI" panose="020B0502040204020203" pitchFamily="34" charset="0"/>
              </a:rPr>
              <a:t>Business plan drafting  </a:t>
            </a:r>
            <a:endParaRPr sz="1200" dirty="0">
              <a:latin typeface="Segoe UI" panose="020B0502040204020203" pitchFamily="34" charset="0"/>
              <a:cs typeface="Segoe UI" panose="020B0502040204020203" pitchFamily="34" charset="0"/>
            </a:endParaRPr>
          </a:p>
          <a:p>
            <a:pPr marL="241300" indent="-229235">
              <a:lnSpc>
                <a:spcPct val="100000"/>
              </a:lnSpc>
              <a:spcBef>
                <a:spcPts val="245"/>
              </a:spcBef>
              <a:buChar char="•"/>
              <a:tabLst>
                <a:tab pos="240665" algn="l"/>
                <a:tab pos="241935" algn="l"/>
              </a:tabLst>
            </a:pPr>
            <a:r>
              <a:rPr lang="en-US" sz="1200" spc="-80" dirty="0" smtClean="0">
                <a:solidFill>
                  <a:srgbClr val="231F20"/>
                </a:solidFill>
                <a:latin typeface="Segoe UI" panose="020B0502040204020203" pitchFamily="34" charset="0"/>
                <a:cs typeface="Segoe UI" panose="020B0502040204020203" pitchFamily="34" charset="0"/>
              </a:rPr>
              <a:t>Work with startups  </a:t>
            </a:r>
            <a:endParaRPr sz="1200" dirty="0">
              <a:latin typeface="Segoe UI" panose="020B0502040204020203" pitchFamily="34" charset="0"/>
              <a:cs typeface="Segoe UI" panose="020B0502040204020203" pitchFamily="34" charset="0"/>
            </a:endParaRPr>
          </a:p>
          <a:p>
            <a:pPr marL="241300" indent="-229235">
              <a:lnSpc>
                <a:spcPct val="100000"/>
              </a:lnSpc>
              <a:spcBef>
                <a:spcPts val="245"/>
              </a:spcBef>
              <a:buChar char="•"/>
              <a:tabLst>
                <a:tab pos="240665" algn="l"/>
                <a:tab pos="241935" algn="l"/>
              </a:tabLst>
            </a:pPr>
            <a:r>
              <a:rPr lang="en-US" sz="1200" spc="-45" dirty="0" smtClean="0">
                <a:solidFill>
                  <a:srgbClr val="231F20"/>
                </a:solidFill>
                <a:latin typeface="Segoe UI" panose="020B0502040204020203" pitchFamily="34" charset="0"/>
                <a:cs typeface="Segoe UI" panose="020B0502040204020203" pitchFamily="34" charset="0"/>
              </a:rPr>
              <a:t>Capacity building</a:t>
            </a:r>
            <a:endParaRPr sz="1200" dirty="0">
              <a:latin typeface="Segoe UI" panose="020B0502040204020203" pitchFamily="34" charset="0"/>
              <a:cs typeface="Segoe UI" panose="020B0502040204020203" pitchFamily="34" charset="0"/>
            </a:endParaRPr>
          </a:p>
          <a:p>
            <a:pPr marL="241300" indent="-229235">
              <a:lnSpc>
                <a:spcPct val="100000"/>
              </a:lnSpc>
              <a:spcBef>
                <a:spcPts val="250"/>
              </a:spcBef>
              <a:buChar char="•"/>
              <a:tabLst>
                <a:tab pos="240665" algn="l"/>
                <a:tab pos="241935" algn="l"/>
              </a:tabLst>
            </a:pPr>
            <a:r>
              <a:rPr lang="en-US" sz="1200" spc="-70" dirty="0" smtClean="0">
                <a:solidFill>
                  <a:srgbClr val="231F20"/>
                </a:solidFill>
                <a:latin typeface="Segoe UI" panose="020B0502040204020203" pitchFamily="34" charset="0"/>
                <a:cs typeface="Segoe UI" panose="020B0502040204020203" pitchFamily="34" charset="0"/>
              </a:rPr>
              <a:t>Incubation </a:t>
            </a:r>
            <a:endParaRPr sz="1200" dirty="0">
              <a:latin typeface="Segoe UI" panose="020B0502040204020203" pitchFamily="34" charset="0"/>
              <a:cs typeface="Segoe UI" panose="020B0502040204020203" pitchFamily="34" charset="0"/>
            </a:endParaRPr>
          </a:p>
        </p:txBody>
      </p:sp>
      <p:sp>
        <p:nvSpPr>
          <p:cNvPr id="6" name="object 13"/>
          <p:cNvSpPr txBox="1"/>
          <p:nvPr/>
        </p:nvSpPr>
        <p:spPr>
          <a:xfrm>
            <a:off x="2057400" y="4030653"/>
            <a:ext cx="1738630" cy="1082989"/>
          </a:xfrm>
          <a:prstGeom prst="rect">
            <a:avLst/>
          </a:prstGeom>
        </p:spPr>
        <p:txBody>
          <a:bodyPr vert="horz" wrap="square" lIns="0" tIns="43815" rIns="0" bIns="0" rtlCol="0">
            <a:spAutoFit/>
          </a:bodyPr>
          <a:lstStyle/>
          <a:p>
            <a:pPr marL="270510" indent="-258445">
              <a:lnSpc>
                <a:spcPct val="100000"/>
              </a:lnSpc>
              <a:spcBef>
                <a:spcPts val="345"/>
              </a:spcBef>
              <a:buChar char="•"/>
              <a:tabLst>
                <a:tab pos="270510" algn="l"/>
                <a:tab pos="271145" algn="l"/>
              </a:tabLst>
            </a:pPr>
            <a:r>
              <a:rPr lang="en-US" sz="1200" spc="-60" dirty="0" smtClean="0">
                <a:solidFill>
                  <a:srgbClr val="231F20"/>
                </a:solidFill>
                <a:latin typeface="Segoe UI" panose="020B0502040204020203" pitchFamily="34" charset="0"/>
                <a:cs typeface="Segoe UI" panose="020B0502040204020203" pitchFamily="34" charset="0"/>
              </a:rPr>
              <a:t>Preparation of reports  </a:t>
            </a:r>
            <a:endParaRPr sz="1200" dirty="0">
              <a:latin typeface="Segoe UI" panose="020B0502040204020203" pitchFamily="34" charset="0"/>
              <a:cs typeface="Segoe UI" panose="020B0502040204020203" pitchFamily="34" charset="0"/>
            </a:endParaRPr>
          </a:p>
          <a:p>
            <a:pPr marL="299720" indent="-287655">
              <a:lnSpc>
                <a:spcPct val="100000"/>
              </a:lnSpc>
              <a:spcBef>
                <a:spcPts val="245"/>
              </a:spcBef>
              <a:buChar char="•"/>
              <a:tabLst>
                <a:tab pos="299720" algn="l"/>
                <a:tab pos="300355" algn="l"/>
              </a:tabLst>
            </a:pPr>
            <a:r>
              <a:rPr lang="en-US" sz="1200" spc="-65" dirty="0" smtClean="0">
                <a:solidFill>
                  <a:srgbClr val="231F20"/>
                </a:solidFill>
                <a:latin typeface="Segoe UI" panose="020B0502040204020203" pitchFamily="34" charset="0"/>
                <a:cs typeface="Segoe UI" panose="020B0502040204020203" pitchFamily="34" charset="0"/>
              </a:rPr>
              <a:t>Logistics  </a:t>
            </a:r>
            <a:endParaRPr sz="1200" dirty="0">
              <a:latin typeface="Segoe UI" panose="020B0502040204020203" pitchFamily="34" charset="0"/>
              <a:cs typeface="Segoe UI" panose="020B0502040204020203" pitchFamily="34" charset="0"/>
            </a:endParaRPr>
          </a:p>
          <a:p>
            <a:pPr marL="299720" indent="-287655">
              <a:lnSpc>
                <a:spcPct val="100000"/>
              </a:lnSpc>
              <a:spcBef>
                <a:spcPts val="245"/>
              </a:spcBef>
              <a:buChar char="•"/>
              <a:tabLst>
                <a:tab pos="299720" algn="l"/>
                <a:tab pos="300355" algn="l"/>
              </a:tabLst>
            </a:pPr>
            <a:r>
              <a:rPr lang="en-US" sz="1200" spc="-70" dirty="0" smtClean="0">
                <a:solidFill>
                  <a:srgbClr val="231F20"/>
                </a:solidFill>
                <a:latin typeface="Segoe UI" panose="020B0502040204020203" pitchFamily="34" charset="0"/>
                <a:cs typeface="Segoe UI" panose="020B0502040204020203" pitchFamily="34" charset="0"/>
              </a:rPr>
              <a:t>Contracts  </a:t>
            </a:r>
            <a:endParaRPr sz="1200" dirty="0">
              <a:latin typeface="Segoe UI" panose="020B0502040204020203" pitchFamily="34" charset="0"/>
              <a:cs typeface="Segoe UI" panose="020B0502040204020203" pitchFamily="34" charset="0"/>
            </a:endParaRPr>
          </a:p>
          <a:p>
            <a:pPr marL="299720" indent="-287655">
              <a:lnSpc>
                <a:spcPct val="100000"/>
              </a:lnSpc>
              <a:spcBef>
                <a:spcPts val="245"/>
              </a:spcBef>
              <a:buChar char="•"/>
              <a:tabLst>
                <a:tab pos="299720" algn="l"/>
                <a:tab pos="300355" algn="l"/>
              </a:tabLst>
            </a:pPr>
            <a:r>
              <a:rPr lang="en-US" sz="1200" spc="-55" dirty="0">
                <a:solidFill>
                  <a:srgbClr val="231F20"/>
                </a:solidFill>
                <a:latin typeface="Segoe UI" panose="020B0502040204020203" pitchFamily="34" charset="0"/>
                <a:cs typeface="Segoe UI" panose="020B0502040204020203" pitchFamily="34" charset="0"/>
              </a:rPr>
              <a:t>Translation</a:t>
            </a:r>
            <a:r>
              <a:rPr lang="en-US" sz="1200" spc="-80" dirty="0" smtClean="0">
                <a:solidFill>
                  <a:srgbClr val="231F20"/>
                </a:solidFill>
                <a:latin typeface="Segoe UI" panose="020B0502040204020203" pitchFamily="34" charset="0"/>
                <a:cs typeface="Segoe UI" panose="020B0502040204020203" pitchFamily="34" charset="0"/>
              </a:rPr>
              <a:t>  </a:t>
            </a:r>
            <a:endParaRPr sz="1200" dirty="0">
              <a:latin typeface="Segoe UI" panose="020B0502040204020203" pitchFamily="34" charset="0"/>
              <a:cs typeface="Segoe UI" panose="020B0502040204020203" pitchFamily="34" charset="0"/>
            </a:endParaRPr>
          </a:p>
          <a:p>
            <a:pPr marL="299720" indent="-287655">
              <a:lnSpc>
                <a:spcPct val="100000"/>
              </a:lnSpc>
              <a:spcBef>
                <a:spcPts val="250"/>
              </a:spcBef>
              <a:buChar char="•"/>
              <a:tabLst>
                <a:tab pos="299720" algn="l"/>
                <a:tab pos="300355" algn="l"/>
              </a:tabLst>
            </a:pPr>
            <a:r>
              <a:rPr lang="en-US" sz="1200" spc="-70" dirty="0" smtClean="0">
                <a:solidFill>
                  <a:srgbClr val="231F20"/>
                </a:solidFill>
                <a:latin typeface="Segoe UI" panose="020B0502040204020203" pitchFamily="34" charset="0"/>
                <a:cs typeface="Segoe UI" panose="020B0502040204020203" pitchFamily="34" charset="0"/>
              </a:rPr>
              <a:t>Bank services  </a:t>
            </a:r>
            <a:endParaRPr sz="1200" dirty="0">
              <a:latin typeface="Segoe UI" panose="020B0502040204020203" pitchFamily="34" charset="0"/>
              <a:cs typeface="Segoe UI" panose="020B0502040204020203" pitchFamily="34" charset="0"/>
            </a:endParaRPr>
          </a:p>
        </p:txBody>
      </p:sp>
      <p:sp>
        <p:nvSpPr>
          <p:cNvPr id="7" name="object 14"/>
          <p:cNvSpPr txBox="1"/>
          <p:nvPr/>
        </p:nvSpPr>
        <p:spPr>
          <a:xfrm>
            <a:off x="5433003" y="2096824"/>
            <a:ext cx="1870187" cy="898323"/>
          </a:xfrm>
          <a:prstGeom prst="rect">
            <a:avLst/>
          </a:prstGeom>
        </p:spPr>
        <p:txBody>
          <a:bodyPr vert="horz" wrap="square" lIns="0" tIns="43815" rIns="0" bIns="0" rtlCol="0">
            <a:spAutoFit/>
          </a:bodyPr>
          <a:lstStyle>
            <a:defPPr>
              <a:defRPr lang="en-US"/>
            </a:defPPr>
            <a:lvl1pPr marL="241300" indent="-229235">
              <a:lnSpc>
                <a:spcPct val="100000"/>
              </a:lnSpc>
              <a:spcBef>
                <a:spcPts val="345"/>
              </a:spcBef>
              <a:buChar char="•"/>
              <a:tabLst>
                <a:tab pos="240665" algn="l"/>
                <a:tab pos="241935" algn="l"/>
              </a:tabLst>
              <a:defRPr sz="1200" spc="-55">
                <a:solidFill>
                  <a:srgbClr val="231F20"/>
                </a:solidFill>
                <a:latin typeface="Segoe UI" panose="020B0502040204020203" pitchFamily="34" charset="0"/>
                <a:cs typeface="Segoe UI" panose="020B0502040204020203" pitchFamily="34" charset="0"/>
              </a:defRPr>
            </a:lvl1pPr>
          </a:lstStyle>
          <a:p>
            <a:r>
              <a:rPr lang="en-US" dirty="0"/>
              <a:t>Registration  </a:t>
            </a:r>
            <a:endParaRPr dirty="0"/>
          </a:p>
          <a:p>
            <a:r>
              <a:rPr lang="en-US" dirty="0"/>
              <a:t>Licenses and permits   </a:t>
            </a:r>
            <a:endParaRPr dirty="0"/>
          </a:p>
          <a:p>
            <a:r>
              <a:rPr lang="en-US" dirty="0"/>
              <a:t>Seals  </a:t>
            </a:r>
            <a:endParaRPr dirty="0"/>
          </a:p>
          <a:p>
            <a:r>
              <a:rPr lang="en-US" dirty="0" smtClean="0"/>
              <a:t>Banking, legal, insurance  </a:t>
            </a:r>
            <a:endParaRPr dirty="0"/>
          </a:p>
        </p:txBody>
      </p:sp>
      <p:sp>
        <p:nvSpPr>
          <p:cNvPr id="8" name="object 15"/>
          <p:cNvSpPr txBox="1"/>
          <p:nvPr/>
        </p:nvSpPr>
        <p:spPr>
          <a:xfrm>
            <a:off x="5433004" y="4030653"/>
            <a:ext cx="2072639" cy="859851"/>
          </a:xfrm>
          <a:prstGeom prst="rect">
            <a:avLst/>
          </a:prstGeom>
        </p:spPr>
        <p:txBody>
          <a:bodyPr vert="horz" wrap="square" lIns="0" tIns="43815" rIns="0" bIns="0" rtlCol="0">
            <a:spAutoFit/>
          </a:bodyPr>
          <a:lstStyle/>
          <a:p>
            <a:pPr marL="241300" indent="-229235">
              <a:lnSpc>
                <a:spcPct val="100000"/>
              </a:lnSpc>
              <a:spcBef>
                <a:spcPts val="345"/>
              </a:spcBef>
              <a:buChar char="•"/>
              <a:tabLst>
                <a:tab pos="240665" algn="l"/>
                <a:tab pos="241935" algn="l"/>
              </a:tabLst>
            </a:pPr>
            <a:r>
              <a:rPr lang="en-US" sz="1200" spc="-85" dirty="0" smtClean="0">
                <a:solidFill>
                  <a:srgbClr val="231F20"/>
                </a:solidFill>
                <a:latin typeface="Segoe UI" panose="020B0502040204020203" pitchFamily="34" charset="0"/>
                <a:cs typeface="Segoe UI" panose="020B0502040204020203" pitchFamily="34" charset="0"/>
              </a:rPr>
              <a:t>Financing</a:t>
            </a:r>
            <a:endParaRPr sz="1200" dirty="0">
              <a:latin typeface="Segoe UI" panose="020B0502040204020203" pitchFamily="34" charset="0"/>
              <a:cs typeface="Segoe UI" panose="020B0502040204020203" pitchFamily="34" charset="0"/>
            </a:endParaRPr>
          </a:p>
          <a:p>
            <a:pPr marL="241300" indent="-229235">
              <a:lnSpc>
                <a:spcPct val="100000"/>
              </a:lnSpc>
              <a:spcBef>
                <a:spcPts val="245"/>
              </a:spcBef>
              <a:buChar char="•"/>
              <a:tabLst>
                <a:tab pos="240665" algn="l"/>
                <a:tab pos="241935" algn="l"/>
              </a:tabLst>
            </a:pPr>
            <a:r>
              <a:rPr lang="en-US" sz="1200" spc="-70" dirty="0" smtClean="0">
                <a:solidFill>
                  <a:srgbClr val="231F20"/>
                </a:solidFill>
                <a:latin typeface="Segoe UI" panose="020B0502040204020203" pitchFamily="34" charset="0"/>
                <a:cs typeface="Segoe UI" panose="020B0502040204020203" pitchFamily="34" charset="0"/>
              </a:rPr>
              <a:t>Export promotion  </a:t>
            </a:r>
            <a:endParaRPr sz="1200" dirty="0">
              <a:latin typeface="Segoe UI" panose="020B0502040204020203" pitchFamily="34" charset="0"/>
              <a:cs typeface="Segoe UI" panose="020B0502040204020203" pitchFamily="34" charset="0"/>
            </a:endParaRPr>
          </a:p>
          <a:p>
            <a:pPr marL="241300" indent="-229235">
              <a:lnSpc>
                <a:spcPct val="100000"/>
              </a:lnSpc>
              <a:spcBef>
                <a:spcPts val="245"/>
              </a:spcBef>
              <a:buChar char="•"/>
              <a:tabLst>
                <a:tab pos="240665" algn="l"/>
                <a:tab pos="241935" algn="l"/>
              </a:tabLst>
            </a:pPr>
            <a:r>
              <a:rPr lang="en-US" sz="1200" spc="-45" dirty="0" smtClean="0">
                <a:solidFill>
                  <a:srgbClr val="231F20"/>
                </a:solidFill>
                <a:latin typeface="Segoe UI" panose="020B0502040204020203" pitchFamily="34" charset="0"/>
                <a:cs typeface="Segoe UI" panose="020B0502040204020203" pitchFamily="34" charset="0"/>
              </a:rPr>
              <a:t>Investment promotion  </a:t>
            </a:r>
            <a:endParaRPr sz="1200" dirty="0">
              <a:latin typeface="Segoe UI" panose="020B0502040204020203" pitchFamily="34" charset="0"/>
              <a:cs typeface="Segoe UI" panose="020B0502040204020203" pitchFamily="34" charset="0"/>
            </a:endParaRPr>
          </a:p>
          <a:p>
            <a:pPr marL="241300" indent="-229235">
              <a:lnSpc>
                <a:spcPct val="100000"/>
              </a:lnSpc>
              <a:spcBef>
                <a:spcPts val="245"/>
              </a:spcBef>
              <a:buChar char="•"/>
              <a:tabLst>
                <a:tab pos="240665" algn="l"/>
                <a:tab pos="241935" algn="l"/>
              </a:tabLst>
            </a:pPr>
            <a:r>
              <a:rPr lang="en-US" sz="1200" spc="-60" dirty="0" smtClean="0">
                <a:solidFill>
                  <a:srgbClr val="231F20"/>
                </a:solidFill>
                <a:latin typeface="Segoe UI" panose="020B0502040204020203" pitchFamily="34" charset="0"/>
                <a:cs typeface="Segoe UI" panose="020B0502040204020203" pitchFamily="34" charset="0"/>
              </a:rPr>
              <a:t>Domestic market research  </a:t>
            </a:r>
            <a:endParaRPr sz="1200" dirty="0">
              <a:latin typeface="Segoe UI" panose="020B0502040204020203" pitchFamily="34" charset="0"/>
              <a:cs typeface="Segoe UI" panose="020B0502040204020203" pitchFamily="34" charset="0"/>
            </a:endParaRPr>
          </a:p>
        </p:txBody>
      </p:sp>
      <p:sp>
        <p:nvSpPr>
          <p:cNvPr id="9" name="object 16"/>
          <p:cNvSpPr txBox="1"/>
          <p:nvPr/>
        </p:nvSpPr>
        <p:spPr>
          <a:xfrm>
            <a:off x="2085653" y="1776743"/>
            <a:ext cx="1980254" cy="278281"/>
          </a:xfrm>
          <a:prstGeom prst="rect">
            <a:avLst/>
          </a:prstGeom>
        </p:spPr>
        <p:txBody>
          <a:bodyPr vert="horz" wrap="square" lIns="0" tIns="16510" rIns="0" bIns="0" rtlCol="0">
            <a:spAutoFit/>
          </a:bodyPr>
          <a:lstStyle/>
          <a:p>
            <a:pPr marL="12700">
              <a:lnSpc>
                <a:spcPct val="100000"/>
              </a:lnSpc>
              <a:spcBef>
                <a:spcPts val="130"/>
              </a:spcBef>
            </a:pPr>
            <a:r>
              <a:rPr lang="en-US" sz="1700" b="1" spc="-20" dirty="0" smtClean="0">
                <a:solidFill>
                  <a:srgbClr val="987E2F"/>
                </a:solidFill>
                <a:latin typeface="Segoe UI" panose="020B0502040204020203" pitchFamily="34" charset="0"/>
                <a:cs typeface="Segoe UI" panose="020B0502040204020203" pitchFamily="34" charset="0"/>
              </a:rPr>
              <a:t>Planning a business</a:t>
            </a:r>
            <a:endParaRPr sz="1700" dirty="0">
              <a:latin typeface="Segoe UI" panose="020B0502040204020203" pitchFamily="34" charset="0"/>
              <a:cs typeface="Segoe UI" panose="020B0502040204020203" pitchFamily="34" charset="0"/>
            </a:endParaRPr>
          </a:p>
        </p:txBody>
      </p:sp>
      <p:sp>
        <p:nvSpPr>
          <p:cNvPr id="10" name="object 17"/>
          <p:cNvSpPr txBox="1"/>
          <p:nvPr/>
        </p:nvSpPr>
        <p:spPr>
          <a:xfrm>
            <a:off x="2085654" y="3710606"/>
            <a:ext cx="2057400" cy="278281"/>
          </a:xfrm>
          <a:prstGeom prst="rect">
            <a:avLst/>
          </a:prstGeom>
        </p:spPr>
        <p:txBody>
          <a:bodyPr vert="horz" wrap="square" lIns="0" tIns="16510" rIns="0" bIns="0" rtlCol="0">
            <a:spAutoFit/>
          </a:bodyPr>
          <a:lstStyle/>
          <a:p>
            <a:pPr marL="12700">
              <a:lnSpc>
                <a:spcPct val="100000"/>
              </a:lnSpc>
              <a:spcBef>
                <a:spcPts val="130"/>
              </a:spcBef>
            </a:pPr>
            <a:r>
              <a:rPr lang="en-US" sz="1700" b="1" spc="-20" dirty="0" smtClean="0">
                <a:solidFill>
                  <a:srgbClr val="987E2F"/>
                </a:solidFill>
                <a:latin typeface="Segoe UI" panose="020B0502040204020203" pitchFamily="34" charset="0"/>
                <a:cs typeface="Segoe UI" panose="020B0502040204020203" pitchFamily="34" charset="0"/>
              </a:rPr>
              <a:t>Running a business  </a:t>
            </a:r>
            <a:endParaRPr sz="1700" dirty="0">
              <a:latin typeface="Segoe UI" panose="020B0502040204020203" pitchFamily="34" charset="0"/>
              <a:cs typeface="Segoe UI" panose="020B0502040204020203" pitchFamily="34" charset="0"/>
            </a:endParaRPr>
          </a:p>
        </p:txBody>
      </p:sp>
      <p:sp>
        <p:nvSpPr>
          <p:cNvPr id="11" name="object 18"/>
          <p:cNvSpPr txBox="1"/>
          <p:nvPr/>
        </p:nvSpPr>
        <p:spPr>
          <a:xfrm>
            <a:off x="5461224" y="1776743"/>
            <a:ext cx="1991784" cy="278281"/>
          </a:xfrm>
          <a:prstGeom prst="rect">
            <a:avLst/>
          </a:prstGeom>
        </p:spPr>
        <p:txBody>
          <a:bodyPr vert="horz" wrap="square" lIns="0" tIns="16510" rIns="0" bIns="0" rtlCol="0">
            <a:spAutoFit/>
          </a:bodyPr>
          <a:lstStyle/>
          <a:p>
            <a:pPr marL="12700">
              <a:lnSpc>
                <a:spcPct val="100000"/>
              </a:lnSpc>
              <a:spcBef>
                <a:spcPts val="130"/>
              </a:spcBef>
            </a:pPr>
            <a:r>
              <a:rPr lang="en-US" sz="1700" b="1" spc="-25" dirty="0" smtClean="0">
                <a:solidFill>
                  <a:srgbClr val="987E2F"/>
                </a:solidFill>
                <a:latin typeface="Segoe UI" panose="020B0502040204020203" pitchFamily="34" charset="0"/>
                <a:cs typeface="Segoe UI" panose="020B0502040204020203" pitchFamily="34" charset="0"/>
              </a:rPr>
              <a:t>Starting a business  </a:t>
            </a:r>
            <a:endParaRPr sz="1700" dirty="0">
              <a:latin typeface="Segoe UI" panose="020B0502040204020203" pitchFamily="34" charset="0"/>
              <a:cs typeface="Segoe UI" panose="020B0502040204020203" pitchFamily="34" charset="0"/>
            </a:endParaRPr>
          </a:p>
        </p:txBody>
      </p:sp>
      <p:sp>
        <p:nvSpPr>
          <p:cNvPr id="12" name="object 19"/>
          <p:cNvSpPr txBox="1"/>
          <p:nvPr/>
        </p:nvSpPr>
        <p:spPr>
          <a:xfrm>
            <a:off x="5461224" y="3710606"/>
            <a:ext cx="2073910" cy="278281"/>
          </a:xfrm>
          <a:prstGeom prst="rect">
            <a:avLst/>
          </a:prstGeom>
        </p:spPr>
        <p:txBody>
          <a:bodyPr vert="horz" wrap="square" lIns="0" tIns="16510" rIns="0" bIns="0" rtlCol="0">
            <a:spAutoFit/>
          </a:bodyPr>
          <a:lstStyle/>
          <a:p>
            <a:pPr marL="12700">
              <a:lnSpc>
                <a:spcPct val="100000"/>
              </a:lnSpc>
              <a:spcBef>
                <a:spcPts val="130"/>
              </a:spcBef>
            </a:pPr>
            <a:r>
              <a:rPr lang="en-US" sz="1700" b="1" spc="-20" dirty="0" smtClean="0">
                <a:solidFill>
                  <a:srgbClr val="987E2F"/>
                </a:solidFill>
                <a:latin typeface="Segoe UI" panose="020B0502040204020203" pitchFamily="34" charset="0"/>
                <a:cs typeface="Segoe UI" panose="020B0502040204020203" pitchFamily="34" charset="0"/>
              </a:rPr>
              <a:t>Growing a business  </a:t>
            </a:r>
            <a:endParaRPr sz="1700" dirty="0">
              <a:latin typeface="Segoe UI" panose="020B0502040204020203" pitchFamily="34" charset="0"/>
              <a:cs typeface="Segoe UI" panose="020B0502040204020203" pitchFamily="34" charset="0"/>
            </a:endParaRPr>
          </a:p>
        </p:txBody>
      </p:sp>
      <p:grpSp>
        <p:nvGrpSpPr>
          <p:cNvPr id="13" name="object 20"/>
          <p:cNvGrpSpPr/>
          <p:nvPr/>
        </p:nvGrpSpPr>
        <p:grpSpPr>
          <a:xfrm>
            <a:off x="1311142" y="2154421"/>
            <a:ext cx="664210" cy="664210"/>
            <a:chOff x="1136101" y="3028781"/>
            <a:chExt cx="664210" cy="664210"/>
          </a:xfrm>
        </p:grpSpPr>
        <p:sp>
          <p:nvSpPr>
            <p:cNvPr id="14" name="object 21"/>
            <p:cNvSpPr/>
            <p:nvPr/>
          </p:nvSpPr>
          <p:spPr>
            <a:xfrm>
              <a:off x="1136091" y="3028784"/>
              <a:ext cx="664210" cy="664210"/>
            </a:xfrm>
            <a:custGeom>
              <a:avLst/>
              <a:gdLst/>
              <a:ahLst/>
              <a:cxnLst/>
              <a:rect l="l" t="t" r="r" b="b"/>
              <a:pathLst>
                <a:path w="664210" h="664210">
                  <a:moveTo>
                    <a:pt x="523849" y="242328"/>
                  </a:moveTo>
                  <a:lnTo>
                    <a:pt x="522465" y="238988"/>
                  </a:lnTo>
                  <a:lnTo>
                    <a:pt x="517639" y="234162"/>
                  </a:lnTo>
                  <a:lnTo>
                    <a:pt x="514273" y="232803"/>
                  </a:lnTo>
                  <a:lnTo>
                    <a:pt x="510870" y="232803"/>
                  </a:lnTo>
                  <a:lnTo>
                    <a:pt x="507466" y="232803"/>
                  </a:lnTo>
                  <a:lnTo>
                    <a:pt x="504101" y="234162"/>
                  </a:lnTo>
                  <a:lnTo>
                    <a:pt x="499300" y="239014"/>
                  </a:lnTo>
                  <a:lnTo>
                    <a:pt x="497890" y="242328"/>
                  </a:lnTo>
                  <a:lnTo>
                    <a:pt x="497890" y="249161"/>
                  </a:lnTo>
                  <a:lnTo>
                    <a:pt x="499300" y="252501"/>
                  </a:lnTo>
                  <a:lnTo>
                    <a:pt x="504101" y="257352"/>
                  </a:lnTo>
                  <a:lnTo>
                    <a:pt x="507466" y="258737"/>
                  </a:lnTo>
                  <a:lnTo>
                    <a:pt x="514273" y="258737"/>
                  </a:lnTo>
                  <a:lnTo>
                    <a:pt x="517639" y="257352"/>
                  </a:lnTo>
                  <a:lnTo>
                    <a:pt x="522465" y="252526"/>
                  </a:lnTo>
                  <a:lnTo>
                    <a:pt x="523849" y="249161"/>
                  </a:lnTo>
                  <a:lnTo>
                    <a:pt x="523849" y="242328"/>
                  </a:lnTo>
                  <a:close/>
                </a:path>
                <a:path w="664210" h="664210">
                  <a:moveTo>
                    <a:pt x="523849" y="147828"/>
                  </a:moveTo>
                  <a:lnTo>
                    <a:pt x="518756" y="122618"/>
                  </a:lnTo>
                  <a:lnTo>
                    <a:pt x="509498" y="108915"/>
                  </a:lnTo>
                  <a:lnTo>
                    <a:pt x="504850" y="102019"/>
                  </a:lnTo>
                  <a:lnTo>
                    <a:pt x="484238" y="88112"/>
                  </a:lnTo>
                  <a:lnTo>
                    <a:pt x="459028" y="83007"/>
                  </a:lnTo>
                  <a:lnTo>
                    <a:pt x="388975" y="83007"/>
                  </a:lnTo>
                  <a:lnTo>
                    <a:pt x="388975" y="79654"/>
                  </a:lnTo>
                  <a:lnTo>
                    <a:pt x="386029" y="65049"/>
                  </a:lnTo>
                  <a:lnTo>
                    <a:pt x="377977" y="53098"/>
                  </a:lnTo>
                  <a:lnTo>
                    <a:pt x="366039" y="45034"/>
                  </a:lnTo>
                  <a:lnTo>
                    <a:pt x="363067" y="44437"/>
                  </a:lnTo>
                  <a:lnTo>
                    <a:pt x="363067" y="73228"/>
                  </a:lnTo>
                  <a:lnTo>
                    <a:pt x="363067" y="114122"/>
                  </a:lnTo>
                  <a:lnTo>
                    <a:pt x="160782" y="114122"/>
                  </a:lnTo>
                  <a:lnTo>
                    <a:pt x="160782" y="108915"/>
                  </a:lnTo>
                  <a:lnTo>
                    <a:pt x="160782" y="73228"/>
                  </a:lnTo>
                  <a:lnTo>
                    <a:pt x="166001" y="68008"/>
                  </a:lnTo>
                  <a:lnTo>
                    <a:pt x="211480" y="68008"/>
                  </a:lnTo>
                  <a:lnTo>
                    <a:pt x="216611" y="64096"/>
                  </a:lnTo>
                  <a:lnTo>
                    <a:pt x="246392" y="28321"/>
                  </a:lnTo>
                  <a:lnTo>
                    <a:pt x="260667" y="25933"/>
                  </a:lnTo>
                  <a:lnTo>
                    <a:pt x="263169" y="25933"/>
                  </a:lnTo>
                  <a:lnTo>
                    <a:pt x="299681" y="45288"/>
                  </a:lnTo>
                  <a:lnTo>
                    <a:pt x="307238" y="64096"/>
                  </a:lnTo>
                  <a:lnTo>
                    <a:pt x="312369" y="68008"/>
                  </a:lnTo>
                  <a:lnTo>
                    <a:pt x="357847" y="68008"/>
                  </a:lnTo>
                  <a:lnTo>
                    <a:pt x="363067" y="73228"/>
                  </a:lnTo>
                  <a:lnTo>
                    <a:pt x="363067" y="44437"/>
                  </a:lnTo>
                  <a:lnTo>
                    <a:pt x="351434" y="42075"/>
                  </a:lnTo>
                  <a:lnTo>
                    <a:pt x="327393" y="42075"/>
                  </a:lnTo>
                  <a:lnTo>
                    <a:pt x="317334" y="25933"/>
                  </a:lnTo>
                  <a:lnTo>
                    <a:pt x="316674" y="24879"/>
                  </a:lnTo>
                  <a:lnTo>
                    <a:pt x="301701" y="11595"/>
                  </a:lnTo>
                  <a:lnTo>
                    <a:pt x="283514" y="3035"/>
                  </a:lnTo>
                  <a:lnTo>
                    <a:pt x="263169" y="0"/>
                  </a:lnTo>
                  <a:lnTo>
                    <a:pt x="260667" y="0"/>
                  </a:lnTo>
                  <a:lnTo>
                    <a:pt x="240334" y="3035"/>
                  </a:lnTo>
                  <a:lnTo>
                    <a:pt x="222148" y="11595"/>
                  </a:lnTo>
                  <a:lnTo>
                    <a:pt x="207175" y="24879"/>
                  </a:lnTo>
                  <a:lnTo>
                    <a:pt x="196456" y="42075"/>
                  </a:lnTo>
                  <a:lnTo>
                    <a:pt x="172415" y="42075"/>
                  </a:lnTo>
                  <a:lnTo>
                    <a:pt x="157822" y="45034"/>
                  </a:lnTo>
                  <a:lnTo>
                    <a:pt x="145884" y="53098"/>
                  </a:lnTo>
                  <a:lnTo>
                    <a:pt x="137833" y="65049"/>
                  </a:lnTo>
                  <a:lnTo>
                    <a:pt x="134874" y="79654"/>
                  </a:lnTo>
                  <a:lnTo>
                    <a:pt x="134874" y="83007"/>
                  </a:lnTo>
                  <a:lnTo>
                    <a:pt x="64820" y="83007"/>
                  </a:lnTo>
                  <a:lnTo>
                    <a:pt x="37579" y="86550"/>
                  </a:lnTo>
                  <a:lnTo>
                    <a:pt x="17195" y="96761"/>
                  </a:lnTo>
                  <a:lnTo>
                    <a:pt x="4432" y="113068"/>
                  </a:lnTo>
                  <a:lnTo>
                    <a:pt x="0" y="134874"/>
                  </a:lnTo>
                  <a:lnTo>
                    <a:pt x="0" y="599059"/>
                  </a:lnTo>
                  <a:lnTo>
                    <a:pt x="5105" y="624281"/>
                  </a:lnTo>
                  <a:lnTo>
                    <a:pt x="19011" y="644893"/>
                  </a:lnTo>
                  <a:lnTo>
                    <a:pt x="39624" y="658799"/>
                  </a:lnTo>
                  <a:lnTo>
                    <a:pt x="64820" y="663905"/>
                  </a:lnTo>
                  <a:lnTo>
                    <a:pt x="459028" y="663905"/>
                  </a:lnTo>
                  <a:lnTo>
                    <a:pt x="484238" y="658799"/>
                  </a:lnTo>
                  <a:lnTo>
                    <a:pt x="504850" y="644893"/>
                  </a:lnTo>
                  <a:lnTo>
                    <a:pt x="509511" y="637971"/>
                  </a:lnTo>
                  <a:lnTo>
                    <a:pt x="518756" y="624281"/>
                  </a:lnTo>
                  <a:lnTo>
                    <a:pt x="523849" y="599059"/>
                  </a:lnTo>
                  <a:lnTo>
                    <a:pt x="523849" y="298437"/>
                  </a:lnTo>
                  <a:lnTo>
                    <a:pt x="518045" y="292620"/>
                  </a:lnTo>
                  <a:lnTo>
                    <a:pt x="503720" y="292620"/>
                  </a:lnTo>
                  <a:lnTo>
                    <a:pt x="497916" y="298437"/>
                  </a:lnTo>
                  <a:lnTo>
                    <a:pt x="497916" y="599059"/>
                  </a:lnTo>
                  <a:lnTo>
                    <a:pt x="494855" y="614197"/>
                  </a:lnTo>
                  <a:lnTo>
                    <a:pt x="486511" y="626567"/>
                  </a:lnTo>
                  <a:lnTo>
                    <a:pt x="474154" y="634911"/>
                  </a:lnTo>
                  <a:lnTo>
                    <a:pt x="459028" y="637971"/>
                  </a:lnTo>
                  <a:lnTo>
                    <a:pt x="64820" y="637971"/>
                  </a:lnTo>
                  <a:lnTo>
                    <a:pt x="49707" y="634911"/>
                  </a:lnTo>
                  <a:lnTo>
                    <a:pt x="37338" y="626567"/>
                  </a:lnTo>
                  <a:lnTo>
                    <a:pt x="28994" y="614197"/>
                  </a:lnTo>
                  <a:lnTo>
                    <a:pt x="25933" y="599059"/>
                  </a:lnTo>
                  <a:lnTo>
                    <a:pt x="25996" y="134239"/>
                  </a:lnTo>
                  <a:lnTo>
                    <a:pt x="26543" y="128117"/>
                  </a:lnTo>
                  <a:lnTo>
                    <a:pt x="30797" y="119494"/>
                  </a:lnTo>
                  <a:lnTo>
                    <a:pt x="42341" y="112077"/>
                  </a:lnTo>
                  <a:lnTo>
                    <a:pt x="64820" y="108915"/>
                  </a:lnTo>
                  <a:lnTo>
                    <a:pt x="134874" y="108915"/>
                  </a:lnTo>
                  <a:lnTo>
                    <a:pt x="134874" y="134239"/>
                  </a:lnTo>
                  <a:lnTo>
                    <a:pt x="140652" y="140055"/>
                  </a:lnTo>
                  <a:lnTo>
                    <a:pt x="383197" y="140055"/>
                  </a:lnTo>
                  <a:lnTo>
                    <a:pt x="388975" y="134239"/>
                  </a:lnTo>
                  <a:lnTo>
                    <a:pt x="388975" y="114122"/>
                  </a:lnTo>
                  <a:lnTo>
                    <a:pt x="388975" y="108915"/>
                  </a:lnTo>
                  <a:lnTo>
                    <a:pt x="459028" y="108915"/>
                  </a:lnTo>
                  <a:lnTo>
                    <a:pt x="474154" y="111988"/>
                  </a:lnTo>
                  <a:lnTo>
                    <a:pt x="486511" y="120332"/>
                  </a:lnTo>
                  <a:lnTo>
                    <a:pt x="494855" y="132702"/>
                  </a:lnTo>
                  <a:lnTo>
                    <a:pt x="497916" y="147828"/>
                  </a:lnTo>
                  <a:lnTo>
                    <a:pt x="497916" y="198666"/>
                  </a:lnTo>
                  <a:lnTo>
                    <a:pt x="503720" y="204444"/>
                  </a:lnTo>
                  <a:lnTo>
                    <a:pt x="518045" y="204444"/>
                  </a:lnTo>
                  <a:lnTo>
                    <a:pt x="523849" y="198666"/>
                  </a:lnTo>
                  <a:lnTo>
                    <a:pt x="523849" y="147828"/>
                  </a:lnTo>
                  <a:close/>
                </a:path>
                <a:path w="664210" h="664210">
                  <a:moveTo>
                    <a:pt x="663892" y="243903"/>
                  </a:moveTo>
                  <a:lnTo>
                    <a:pt x="663524" y="242112"/>
                  </a:lnTo>
                  <a:lnTo>
                    <a:pt x="662762" y="240449"/>
                  </a:lnTo>
                  <a:lnTo>
                    <a:pt x="659333" y="232778"/>
                  </a:lnTo>
                  <a:lnTo>
                    <a:pt x="637844" y="184772"/>
                  </a:lnTo>
                  <a:lnTo>
                    <a:pt x="630923" y="169316"/>
                  </a:lnTo>
                  <a:lnTo>
                    <a:pt x="630923" y="232778"/>
                  </a:lnTo>
                  <a:lnTo>
                    <a:pt x="587959" y="232778"/>
                  </a:lnTo>
                  <a:lnTo>
                    <a:pt x="609434" y="184772"/>
                  </a:lnTo>
                  <a:lnTo>
                    <a:pt x="630923" y="232778"/>
                  </a:lnTo>
                  <a:lnTo>
                    <a:pt x="630923" y="169316"/>
                  </a:lnTo>
                  <a:lnTo>
                    <a:pt x="619175" y="143052"/>
                  </a:lnTo>
                  <a:lnTo>
                    <a:pt x="614527" y="140042"/>
                  </a:lnTo>
                  <a:lnTo>
                    <a:pt x="604329" y="140042"/>
                  </a:lnTo>
                  <a:lnTo>
                    <a:pt x="599681" y="143052"/>
                  </a:lnTo>
                  <a:lnTo>
                    <a:pt x="555371" y="242112"/>
                  </a:lnTo>
                  <a:lnTo>
                    <a:pt x="554990" y="243903"/>
                  </a:lnTo>
                  <a:lnTo>
                    <a:pt x="554990" y="632942"/>
                  </a:lnTo>
                  <a:lnTo>
                    <a:pt x="557428" y="644982"/>
                  </a:lnTo>
                  <a:lnTo>
                    <a:pt x="564070" y="654824"/>
                  </a:lnTo>
                  <a:lnTo>
                    <a:pt x="573900" y="661479"/>
                  </a:lnTo>
                  <a:lnTo>
                    <a:pt x="585914" y="663905"/>
                  </a:lnTo>
                  <a:lnTo>
                    <a:pt x="632942" y="663905"/>
                  </a:lnTo>
                  <a:lnTo>
                    <a:pt x="644982" y="661479"/>
                  </a:lnTo>
                  <a:lnTo>
                    <a:pt x="654824" y="654824"/>
                  </a:lnTo>
                  <a:lnTo>
                    <a:pt x="661466" y="644982"/>
                  </a:lnTo>
                  <a:lnTo>
                    <a:pt x="662876" y="637971"/>
                  </a:lnTo>
                  <a:lnTo>
                    <a:pt x="663892" y="632942"/>
                  </a:lnTo>
                  <a:lnTo>
                    <a:pt x="663892" y="603719"/>
                  </a:lnTo>
                  <a:lnTo>
                    <a:pt x="663892" y="577786"/>
                  </a:lnTo>
                  <a:lnTo>
                    <a:pt x="663892" y="479958"/>
                  </a:lnTo>
                  <a:lnTo>
                    <a:pt x="658088" y="474154"/>
                  </a:lnTo>
                  <a:lnTo>
                    <a:pt x="643750" y="474154"/>
                  </a:lnTo>
                  <a:lnTo>
                    <a:pt x="637959" y="479958"/>
                  </a:lnTo>
                  <a:lnTo>
                    <a:pt x="637959" y="577786"/>
                  </a:lnTo>
                  <a:lnTo>
                    <a:pt x="637959" y="603719"/>
                  </a:lnTo>
                  <a:lnTo>
                    <a:pt x="637959" y="635723"/>
                  </a:lnTo>
                  <a:lnTo>
                    <a:pt x="635723" y="637971"/>
                  </a:lnTo>
                  <a:lnTo>
                    <a:pt x="583171" y="637971"/>
                  </a:lnTo>
                  <a:lnTo>
                    <a:pt x="580898" y="635723"/>
                  </a:lnTo>
                  <a:lnTo>
                    <a:pt x="580898" y="603719"/>
                  </a:lnTo>
                  <a:lnTo>
                    <a:pt x="637959" y="603719"/>
                  </a:lnTo>
                  <a:lnTo>
                    <a:pt x="637959" y="577786"/>
                  </a:lnTo>
                  <a:lnTo>
                    <a:pt x="580898" y="577786"/>
                  </a:lnTo>
                  <a:lnTo>
                    <a:pt x="580898" y="258711"/>
                  </a:lnTo>
                  <a:lnTo>
                    <a:pt x="637959" y="258711"/>
                  </a:lnTo>
                  <a:lnTo>
                    <a:pt x="637959" y="385546"/>
                  </a:lnTo>
                  <a:lnTo>
                    <a:pt x="643750" y="391350"/>
                  </a:lnTo>
                  <a:lnTo>
                    <a:pt x="658088" y="391350"/>
                  </a:lnTo>
                  <a:lnTo>
                    <a:pt x="663892" y="385546"/>
                  </a:lnTo>
                  <a:lnTo>
                    <a:pt x="663892" y="258711"/>
                  </a:lnTo>
                  <a:lnTo>
                    <a:pt x="663892" y="243903"/>
                  </a:lnTo>
                  <a:close/>
                </a:path>
                <a:path w="664210" h="664210">
                  <a:moveTo>
                    <a:pt x="663905" y="427101"/>
                  </a:moveTo>
                  <a:lnTo>
                    <a:pt x="662495" y="423760"/>
                  </a:lnTo>
                  <a:lnTo>
                    <a:pt x="657694" y="418934"/>
                  </a:lnTo>
                  <a:lnTo>
                    <a:pt x="654329" y="417550"/>
                  </a:lnTo>
                  <a:lnTo>
                    <a:pt x="650925" y="417550"/>
                  </a:lnTo>
                  <a:lnTo>
                    <a:pt x="647522" y="417550"/>
                  </a:lnTo>
                  <a:lnTo>
                    <a:pt x="644156" y="418934"/>
                  </a:lnTo>
                  <a:lnTo>
                    <a:pt x="639330" y="423760"/>
                  </a:lnTo>
                  <a:lnTo>
                    <a:pt x="637946" y="427101"/>
                  </a:lnTo>
                  <a:lnTo>
                    <a:pt x="637946" y="433920"/>
                  </a:lnTo>
                  <a:lnTo>
                    <a:pt x="639330" y="437273"/>
                  </a:lnTo>
                  <a:lnTo>
                    <a:pt x="644156" y="442099"/>
                  </a:lnTo>
                  <a:lnTo>
                    <a:pt x="647522" y="443484"/>
                  </a:lnTo>
                  <a:lnTo>
                    <a:pt x="654329" y="443484"/>
                  </a:lnTo>
                  <a:lnTo>
                    <a:pt x="657694" y="442099"/>
                  </a:lnTo>
                  <a:lnTo>
                    <a:pt x="662495" y="437273"/>
                  </a:lnTo>
                  <a:lnTo>
                    <a:pt x="663905" y="433920"/>
                  </a:lnTo>
                  <a:lnTo>
                    <a:pt x="663905" y="427101"/>
                  </a:lnTo>
                  <a:close/>
                </a:path>
              </a:pathLst>
            </a:custGeom>
            <a:solidFill>
              <a:srgbClr val="A78A34"/>
            </a:solidFill>
          </p:spPr>
          <p:txBody>
            <a:bodyPr wrap="square" lIns="0" tIns="0" rIns="0" bIns="0" rtlCol="0"/>
            <a:lstStyle/>
            <a:p>
              <a:endParaRPr>
                <a:latin typeface="Segoe UI" panose="020B0502040204020203" pitchFamily="34" charset="0"/>
                <a:cs typeface="Segoe UI" panose="020B0502040204020203" pitchFamily="34" charset="0"/>
              </a:endParaRPr>
            </a:p>
          </p:txBody>
        </p:sp>
        <p:pic>
          <p:nvPicPr>
            <p:cNvPr id="15" name="object 22"/>
            <p:cNvPicPr/>
            <p:nvPr/>
          </p:nvPicPr>
          <p:blipFill>
            <a:blip r:embed="rId2" cstate="print"/>
            <a:stretch>
              <a:fillRect/>
            </a:stretch>
          </p:blipFill>
          <p:spPr>
            <a:xfrm>
              <a:off x="1234226" y="3215524"/>
              <a:ext cx="108915" cy="108915"/>
            </a:xfrm>
            <a:prstGeom prst="rect">
              <a:avLst/>
            </a:prstGeom>
          </p:spPr>
        </p:pic>
        <p:pic>
          <p:nvPicPr>
            <p:cNvPr id="16" name="object 23"/>
            <p:cNvPicPr/>
            <p:nvPr/>
          </p:nvPicPr>
          <p:blipFill>
            <a:blip r:embed="rId3" cstate="print"/>
            <a:stretch>
              <a:fillRect/>
            </a:stretch>
          </p:blipFill>
          <p:spPr>
            <a:xfrm>
              <a:off x="1234226" y="3371100"/>
              <a:ext cx="108915" cy="108940"/>
            </a:xfrm>
            <a:prstGeom prst="rect">
              <a:avLst/>
            </a:prstGeom>
          </p:spPr>
        </p:pic>
        <p:pic>
          <p:nvPicPr>
            <p:cNvPr id="17" name="object 24"/>
            <p:cNvPicPr/>
            <p:nvPr/>
          </p:nvPicPr>
          <p:blipFill>
            <a:blip r:embed="rId2" cstate="print"/>
            <a:stretch>
              <a:fillRect/>
            </a:stretch>
          </p:blipFill>
          <p:spPr>
            <a:xfrm>
              <a:off x="1234226" y="3526728"/>
              <a:ext cx="108915" cy="108915"/>
            </a:xfrm>
            <a:prstGeom prst="rect">
              <a:avLst/>
            </a:prstGeom>
          </p:spPr>
        </p:pic>
        <p:sp>
          <p:nvSpPr>
            <p:cNvPr id="18" name="object 25"/>
            <p:cNvSpPr/>
            <p:nvPr/>
          </p:nvSpPr>
          <p:spPr>
            <a:xfrm>
              <a:off x="1387233" y="3236289"/>
              <a:ext cx="174625" cy="399415"/>
            </a:xfrm>
            <a:custGeom>
              <a:avLst/>
              <a:gdLst/>
              <a:ahLst/>
              <a:cxnLst/>
              <a:rect l="l" t="t" r="r" b="b"/>
              <a:pathLst>
                <a:path w="174625" h="399414">
                  <a:moveTo>
                    <a:pt x="174612" y="379222"/>
                  </a:moveTo>
                  <a:lnTo>
                    <a:pt x="168808" y="373418"/>
                  </a:lnTo>
                  <a:lnTo>
                    <a:pt x="161632" y="373418"/>
                  </a:lnTo>
                  <a:lnTo>
                    <a:pt x="5803" y="373418"/>
                  </a:lnTo>
                  <a:lnTo>
                    <a:pt x="0" y="379222"/>
                  </a:lnTo>
                  <a:lnTo>
                    <a:pt x="0" y="393547"/>
                  </a:lnTo>
                  <a:lnTo>
                    <a:pt x="5803" y="399351"/>
                  </a:lnTo>
                  <a:lnTo>
                    <a:pt x="168808" y="399351"/>
                  </a:lnTo>
                  <a:lnTo>
                    <a:pt x="174612" y="393547"/>
                  </a:lnTo>
                  <a:lnTo>
                    <a:pt x="174612" y="379222"/>
                  </a:lnTo>
                  <a:close/>
                </a:path>
                <a:path w="174625" h="399414">
                  <a:moveTo>
                    <a:pt x="174612" y="316979"/>
                  </a:moveTo>
                  <a:lnTo>
                    <a:pt x="168808" y="311175"/>
                  </a:lnTo>
                  <a:lnTo>
                    <a:pt x="161632" y="311175"/>
                  </a:lnTo>
                  <a:lnTo>
                    <a:pt x="5803" y="311175"/>
                  </a:lnTo>
                  <a:lnTo>
                    <a:pt x="0" y="316979"/>
                  </a:lnTo>
                  <a:lnTo>
                    <a:pt x="0" y="331304"/>
                  </a:lnTo>
                  <a:lnTo>
                    <a:pt x="5803" y="337108"/>
                  </a:lnTo>
                  <a:lnTo>
                    <a:pt x="168808" y="337108"/>
                  </a:lnTo>
                  <a:lnTo>
                    <a:pt x="174612" y="331304"/>
                  </a:lnTo>
                  <a:lnTo>
                    <a:pt x="174612" y="316979"/>
                  </a:lnTo>
                  <a:close/>
                </a:path>
                <a:path w="174625" h="399414">
                  <a:moveTo>
                    <a:pt x="174612" y="223621"/>
                  </a:moveTo>
                  <a:lnTo>
                    <a:pt x="168808" y="217817"/>
                  </a:lnTo>
                  <a:lnTo>
                    <a:pt x="161632" y="217817"/>
                  </a:lnTo>
                  <a:lnTo>
                    <a:pt x="5803" y="217817"/>
                  </a:lnTo>
                  <a:lnTo>
                    <a:pt x="0" y="223621"/>
                  </a:lnTo>
                  <a:lnTo>
                    <a:pt x="0" y="237947"/>
                  </a:lnTo>
                  <a:lnTo>
                    <a:pt x="5803" y="243751"/>
                  </a:lnTo>
                  <a:lnTo>
                    <a:pt x="168808" y="243751"/>
                  </a:lnTo>
                  <a:lnTo>
                    <a:pt x="174612" y="237947"/>
                  </a:lnTo>
                  <a:lnTo>
                    <a:pt x="174612" y="223621"/>
                  </a:lnTo>
                  <a:close/>
                </a:path>
                <a:path w="174625" h="399414">
                  <a:moveTo>
                    <a:pt x="174612" y="161378"/>
                  </a:moveTo>
                  <a:lnTo>
                    <a:pt x="168808" y="155575"/>
                  </a:lnTo>
                  <a:lnTo>
                    <a:pt x="161632" y="155575"/>
                  </a:lnTo>
                  <a:lnTo>
                    <a:pt x="5803" y="155575"/>
                  </a:lnTo>
                  <a:lnTo>
                    <a:pt x="0" y="161378"/>
                  </a:lnTo>
                  <a:lnTo>
                    <a:pt x="0" y="175704"/>
                  </a:lnTo>
                  <a:lnTo>
                    <a:pt x="5803" y="181508"/>
                  </a:lnTo>
                  <a:lnTo>
                    <a:pt x="168808" y="181508"/>
                  </a:lnTo>
                  <a:lnTo>
                    <a:pt x="174612" y="175704"/>
                  </a:lnTo>
                  <a:lnTo>
                    <a:pt x="174612" y="161378"/>
                  </a:lnTo>
                  <a:close/>
                </a:path>
                <a:path w="174625" h="399414">
                  <a:moveTo>
                    <a:pt x="174612" y="68021"/>
                  </a:moveTo>
                  <a:lnTo>
                    <a:pt x="168808" y="62217"/>
                  </a:lnTo>
                  <a:lnTo>
                    <a:pt x="161632" y="62217"/>
                  </a:lnTo>
                  <a:lnTo>
                    <a:pt x="5803" y="62217"/>
                  </a:lnTo>
                  <a:lnTo>
                    <a:pt x="0" y="68021"/>
                  </a:lnTo>
                  <a:lnTo>
                    <a:pt x="0" y="82346"/>
                  </a:lnTo>
                  <a:lnTo>
                    <a:pt x="5803" y="88150"/>
                  </a:lnTo>
                  <a:lnTo>
                    <a:pt x="168808" y="88150"/>
                  </a:lnTo>
                  <a:lnTo>
                    <a:pt x="174612" y="82346"/>
                  </a:lnTo>
                  <a:lnTo>
                    <a:pt x="174612" y="68021"/>
                  </a:lnTo>
                  <a:close/>
                </a:path>
                <a:path w="174625" h="399414">
                  <a:moveTo>
                    <a:pt x="174612" y="5778"/>
                  </a:moveTo>
                  <a:lnTo>
                    <a:pt x="168808" y="0"/>
                  </a:lnTo>
                  <a:lnTo>
                    <a:pt x="161632" y="0"/>
                  </a:lnTo>
                  <a:lnTo>
                    <a:pt x="5803" y="0"/>
                  </a:lnTo>
                  <a:lnTo>
                    <a:pt x="0" y="5778"/>
                  </a:lnTo>
                  <a:lnTo>
                    <a:pt x="0" y="20129"/>
                  </a:lnTo>
                  <a:lnTo>
                    <a:pt x="5803" y="25933"/>
                  </a:lnTo>
                  <a:lnTo>
                    <a:pt x="168808" y="25933"/>
                  </a:lnTo>
                  <a:lnTo>
                    <a:pt x="174612" y="20129"/>
                  </a:lnTo>
                  <a:lnTo>
                    <a:pt x="174612" y="5778"/>
                  </a:lnTo>
                  <a:close/>
                </a:path>
              </a:pathLst>
            </a:custGeom>
            <a:solidFill>
              <a:srgbClr val="A78A34"/>
            </a:solidFill>
          </p:spPr>
          <p:txBody>
            <a:bodyPr wrap="square" lIns="0" tIns="0" rIns="0" bIns="0" rtlCol="0"/>
            <a:lstStyle/>
            <a:p>
              <a:endParaRPr>
                <a:latin typeface="Segoe UI" panose="020B0502040204020203" pitchFamily="34" charset="0"/>
                <a:cs typeface="Segoe UI" panose="020B0502040204020203" pitchFamily="34" charset="0"/>
              </a:endParaRPr>
            </a:p>
          </p:txBody>
        </p:sp>
      </p:grpSp>
      <p:grpSp>
        <p:nvGrpSpPr>
          <p:cNvPr id="19" name="object 26"/>
          <p:cNvGrpSpPr/>
          <p:nvPr/>
        </p:nvGrpSpPr>
        <p:grpSpPr>
          <a:xfrm>
            <a:off x="4643543" y="2154423"/>
            <a:ext cx="676275" cy="664845"/>
            <a:chOff x="4468502" y="3028783"/>
            <a:chExt cx="676275" cy="664845"/>
          </a:xfrm>
        </p:grpSpPr>
        <p:sp>
          <p:nvSpPr>
            <p:cNvPr id="20" name="object 27"/>
            <p:cNvSpPr/>
            <p:nvPr/>
          </p:nvSpPr>
          <p:spPr>
            <a:xfrm>
              <a:off x="4479584" y="3161710"/>
              <a:ext cx="664845" cy="532130"/>
            </a:xfrm>
            <a:custGeom>
              <a:avLst/>
              <a:gdLst/>
              <a:ahLst/>
              <a:cxnLst/>
              <a:rect l="l" t="t" r="r" b="b"/>
              <a:pathLst>
                <a:path w="664845" h="532129">
                  <a:moveTo>
                    <a:pt x="398805" y="0"/>
                  </a:moveTo>
                  <a:lnTo>
                    <a:pt x="137896" y="0"/>
                  </a:lnTo>
                  <a:lnTo>
                    <a:pt x="132956" y="4952"/>
                  </a:lnTo>
                  <a:lnTo>
                    <a:pt x="132956" y="11061"/>
                  </a:lnTo>
                  <a:lnTo>
                    <a:pt x="134591" y="25761"/>
                  </a:lnTo>
                  <a:lnTo>
                    <a:pt x="139257" y="39316"/>
                  </a:lnTo>
                  <a:lnTo>
                    <a:pt x="146591" y="51370"/>
                  </a:lnTo>
                  <a:lnTo>
                    <a:pt x="156235" y="61569"/>
                  </a:lnTo>
                  <a:lnTo>
                    <a:pt x="155498" y="63030"/>
                  </a:lnTo>
                  <a:lnTo>
                    <a:pt x="155079" y="64693"/>
                  </a:lnTo>
                  <a:lnTo>
                    <a:pt x="155079" y="66459"/>
                  </a:lnTo>
                  <a:lnTo>
                    <a:pt x="157406" y="83852"/>
                  </a:lnTo>
                  <a:lnTo>
                    <a:pt x="164055" y="99736"/>
                  </a:lnTo>
                  <a:lnTo>
                    <a:pt x="174528" y="113357"/>
                  </a:lnTo>
                  <a:lnTo>
                    <a:pt x="188328" y="123964"/>
                  </a:lnTo>
                  <a:lnTo>
                    <a:pt x="188328" y="210477"/>
                  </a:lnTo>
                  <a:lnTo>
                    <a:pt x="193045" y="247039"/>
                  </a:lnTo>
                  <a:lnTo>
                    <a:pt x="206387" y="280146"/>
                  </a:lnTo>
                  <a:lnTo>
                    <a:pt x="227140" y="308600"/>
                  </a:lnTo>
                  <a:lnTo>
                    <a:pt x="254088" y="331203"/>
                  </a:lnTo>
                  <a:lnTo>
                    <a:pt x="245553" y="357819"/>
                  </a:lnTo>
                  <a:lnTo>
                    <a:pt x="228599" y="379264"/>
                  </a:lnTo>
                  <a:lnTo>
                    <a:pt x="205179" y="393573"/>
                  </a:lnTo>
                  <a:lnTo>
                    <a:pt x="177241" y="398779"/>
                  </a:lnTo>
                  <a:lnTo>
                    <a:pt x="121259" y="398779"/>
                  </a:lnTo>
                  <a:lnTo>
                    <a:pt x="93671" y="402609"/>
                  </a:lnTo>
                  <a:lnTo>
                    <a:pt x="68776" y="413583"/>
                  </a:lnTo>
                  <a:lnTo>
                    <a:pt x="47825" y="430932"/>
                  </a:lnTo>
                  <a:lnTo>
                    <a:pt x="32067" y="453885"/>
                  </a:lnTo>
                  <a:lnTo>
                    <a:pt x="1193" y="515696"/>
                  </a:lnTo>
                  <a:lnTo>
                    <a:pt x="406" y="517207"/>
                  </a:lnTo>
                  <a:lnTo>
                    <a:pt x="0" y="518934"/>
                  </a:lnTo>
                  <a:lnTo>
                    <a:pt x="0" y="531710"/>
                  </a:lnTo>
                  <a:lnTo>
                    <a:pt x="22174" y="531710"/>
                  </a:lnTo>
                  <a:lnTo>
                    <a:pt x="22174" y="523252"/>
                  </a:lnTo>
                  <a:lnTo>
                    <a:pt x="51917" y="463803"/>
                  </a:lnTo>
                  <a:lnTo>
                    <a:pt x="64156" y="445953"/>
                  </a:lnTo>
                  <a:lnTo>
                    <a:pt x="80444" y="432463"/>
                  </a:lnTo>
                  <a:lnTo>
                    <a:pt x="99805" y="423931"/>
                  </a:lnTo>
                  <a:lnTo>
                    <a:pt x="121259" y="420954"/>
                  </a:lnTo>
                  <a:lnTo>
                    <a:pt x="177241" y="420954"/>
                  </a:lnTo>
                  <a:lnTo>
                    <a:pt x="211231" y="414980"/>
                  </a:lnTo>
                  <a:lnTo>
                    <a:pt x="240206" y="398470"/>
                  </a:lnTo>
                  <a:lnTo>
                    <a:pt x="262053" y="373542"/>
                  </a:lnTo>
                  <a:lnTo>
                    <a:pt x="274662" y="342315"/>
                  </a:lnTo>
                  <a:lnTo>
                    <a:pt x="414164" y="342315"/>
                  </a:lnTo>
                  <a:lnTo>
                    <a:pt x="410961" y="332320"/>
                  </a:lnTo>
                  <a:lnTo>
                    <a:pt x="332346" y="332320"/>
                  </a:lnTo>
                  <a:lnTo>
                    <a:pt x="284956" y="322728"/>
                  </a:lnTo>
                  <a:lnTo>
                    <a:pt x="246213" y="296587"/>
                  </a:lnTo>
                  <a:lnTo>
                    <a:pt x="220069" y="257852"/>
                  </a:lnTo>
                  <a:lnTo>
                    <a:pt x="210477" y="210477"/>
                  </a:lnTo>
                  <a:lnTo>
                    <a:pt x="210477" y="112775"/>
                  </a:lnTo>
                  <a:lnTo>
                    <a:pt x="207873" y="108788"/>
                  </a:lnTo>
                  <a:lnTo>
                    <a:pt x="178663" y="77546"/>
                  </a:lnTo>
                  <a:lnTo>
                    <a:pt x="205524" y="77546"/>
                  </a:lnTo>
                  <a:lnTo>
                    <a:pt x="210477" y="72567"/>
                  </a:lnTo>
                  <a:lnTo>
                    <a:pt x="210477" y="60324"/>
                  </a:lnTo>
                  <a:lnTo>
                    <a:pt x="205524" y="55371"/>
                  </a:lnTo>
                  <a:lnTo>
                    <a:pt x="199389" y="55371"/>
                  </a:lnTo>
                  <a:lnTo>
                    <a:pt x="184700" y="52865"/>
                  </a:lnTo>
                  <a:lnTo>
                    <a:pt x="172072" y="45918"/>
                  </a:lnTo>
                  <a:lnTo>
                    <a:pt x="162378" y="35392"/>
                  </a:lnTo>
                  <a:lnTo>
                    <a:pt x="156489" y="22148"/>
                  </a:lnTo>
                  <a:lnTo>
                    <a:pt x="452716" y="22148"/>
                  </a:lnTo>
                  <a:lnTo>
                    <a:pt x="428952" y="6105"/>
                  </a:lnTo>
                  <a:lnTo>
                    <a:pt x="398805" y="0"/>
                  </a:lnTo>
                  <a:close/>
                </a:path>
                <a:path w="664845" h="532129">
                  <a:moveTo>
                    <a:pt x="414164" y="342315"/>
                  </a:moveTo>
                  <a:lnTo>
                    <a:pt x="390016" y="342315"/>
                  </a:lnTo>
                  <a:lnTo>
                    <a:pt x="402617" y="373542"/>
                  </a:lnTo>
                  <a:lnTo>
                    <a:pt x="424459" y="398470"/>
                  </a:lnTo>
                  <a:lnTo>
                    <a:pt x="453435" y="414980"/>
                  </a:lnTo>
                  <a:lnTo>
                    <a:pt x="487438" y="420954"/>
                  </a:lnTo>
                  <a:lnTo>
                    <a:pt x="543420" y="420954"/>
                  </a:lnTo>
                  <a:lnTo>
                    <a:pt x="564865" y="423931"/>
                  </a:lnTo>
                  <a:lnTo>
                    <a:pt x="584220" y="432463"/>
                  </a:lnTo>
                  <a:lnTo>
                    <a:pt x="600511" y="445953"/>
                  </a:lnTo>
                  <a:lnTo>
                    <a:pt x="612762" y="463803"/>
                  </a:lnTo>
                  <a:lnTo>
                    <a:pt x="642518" y="523252"/>
                  </a:lnTo>
                  <a:lnTo>
                    <a:pt x="642518" y="531710"/>
                  </a:lnTo>
                  <a:lnTo>
                    <a:pt x="664654" y="531710"/>
                  </a:lnTo>
                  <a:lnTo>
                    <a:pt x="664654" y="518934"/>
                  </a:lnTo>
                  <a:lnTo>
                    <a:pt x="664286" y="517207"/>
                  </a:lnTo>
                  <a:lnTo>
                    <a:pt x="663498" y="515696"/>
                  </a:lnTo>
                  <a:lnTo>
                    <a:pt x="632612" y="453885"/>
                  </a:lnTo>
                  <a:lnTo>
                    <a:pt x="616852" y="430932"/>
                  </a:lnTo>
                  <a:lnTo>
                    <a:pt x="595898" y="413583"/>
                  </a:lnTo>
                  <a:lnTo>
                    <a:pt x="571002" y="402609"/>
                  </a:lnTo>
                  <a:lnTo>
                    <a:pt x="543420" y="398779"/>
                  </a:lnTo>
                  <a:lnTo>
                    <a:pt x="487438" y="398779"/>
                  </a:lnTo>
                  <a:lnTo>
                    <a:pt x="459500" y="393573"/>
                  </a:lnTo>
                  <a:lnTo>
                    <a:pt x="436081" y="379264"/>
                  </a:lnTo>
                  <a:lnTo>
                    <a:pt x="419131" y="357819"/>
                  </a:lnTo>
                  <a:lnTo>
                    <a:pt x="414164" y="342315"/>
                  </a:lnTo>
                  <a:close/>
                </a:path>
                <a:path w="664845" h="532129">
                  <a:moveTo>
                    <a:pt x="390016" y="342315"/>
                  </a:moveTo>
                  <a:lnTo>
                    <a:pt x="274662" y="342315"/>
                  </a:lnTo>
                  <a:lnTo>
                    <a:pt x="288249" y="347491"/>
                  </a:lnTo>
                  <a:lnTo>
                    <a:pt x="302442" y="351301"/>
                  </a:lnTo>
                  <a:lnTo>
                    <a:pt x="317166" y="353652"/>
                  </a:lnTo>
                  <a:lnTo>
                    <a:pt x="332346" y="354456"/>
                  </a:lnTo>
                  <a:lnTo>
                    <a:pt x="347518" y="353652"/>
                  </a:lnTo>
                  <a:lnTo>
                    <a:pt x="362238" y="351301"/>
                  </a:lnTo>
                  <a:lnTo>
                    <a:pt x="376430" y="347491"/>
                  </a:lnTo>
                  <a:lnTo>
                    <a:pt x="390016" y="342315"/>
                  </a:lnTo>
                  <a:close/>
                </a:path>
                <a:path w="664845" h="532129">
                  <a:moveTo>
                    <a:pt x="452716" y="22148"/>
                  </a:moveTo>
                  <a:lnTo>
                    <a:pt x="398805" y="22148"/>
                  </a:lnTo>
                  <a:lnTo>
                    <a:pt x="420339" y="26507"/>
                  </a:lnTo>
                  <a:lnTo>
                    <a:pt x="437946" y="38388"/>
                  </a:lnTo>
                  <a:lnTo>
                    <a:pt x="449829" y="55999"/>
                  </a:lnTo>
                  <a:lnTo>
                    <a:pt x="454190" y="77546"/>
                  </a:lnTo>
                  <a:lnTo>
                    <a:pt x="454190" y="210477"/>
                  </a:lnTo>
                  <a:lnTo>
                    <a:pt x="444597" y="257852"/>
                  </a:lnTo>
                  <a:lnTo>
                    <a:pt x="418457" y="296587"/>
                  </a:lnTo>
                  <a:lnTo>
                    <a:pt x="379721" y="322728"/>
                  </a:lnTo>
                  <a:lnTo>
                    <a:pt x="332346" y="332320"/>
                  </a:lnTo>
                  <a:lnTo>
                    <a:pt x="410961" y="332320"/>
                  </a:lnTo>
                  <a:lnTo>
                    <a:pt x="410603" y="331203"/>
                  </a:lnTo>
                  <a:lnTo>
                    <a:pt x="437530" y="308600"/>
                  </a:lnTo>
                  <a:lnTo>
                    <a:pt x="458271" y="280146"/>
                  </a:lnTo>
                  <a:lnTo>
                    <a:pt x="471609" y="247039"/>
                  </a:lnTo>
                  <a:lnTo>
                    <a:pt x="476326" y="210477"/>
                  </a:lnTo>
                  <a:lnTo>
                    <a:pt x="476326" y="77546"/>
                  </a:lnTo>
                  <a:lnTo>
                    <a:pt x="470225" y="47395"/>
                  </a:lnTo>
                  <a:lnTo>
                    <a:pt x="453596" y="22742"/>
                  </a:lnTo>
                  <a:lnTo>
                    <a:pt x="452716" y="22148"/>
                  </a:lnTo>
                  <a:close/>
                </a:path>
              </a:pathLst>
            </a:custGeom>
            <a:solidFill>
              <a:srgbClr val="A78A34"/>
            </a:solidFill>
          </p:spPr>
          <p:txBody>
            <a:bodyPr wrap="square" lIns="0" tIns="0" rIns="0" bIns="0" rtlCol="0"/>
            <a:lstStyle/>
            <a:p>
              <a:endParaRPr>
                <a:latin typeface="Segoe UI" panose="020B0502040204020203" pitchFamily="34" charset="0"/>
                <a:cs typeface="Segoe UI" panose="020B0502040204020203" pitchFamily="34" charset="0"/>
              </a:endParaRPr>
            </a:p>
          </p:txBody>
        </p:sp>
        <p:pic>
          <p:nvPicPr>
            <p:cNvPr id="21" name="object 28"/>
            <p:cNvPicPr/>
            <p:nvPr/>
          </p:nvPicPr>
          <p:blipFill>
            <a:blip r:embed="rId4" cstate="print"/>
            <a:stretch>
              <a:fillRect/>
            </a:stretch>
          </p:blipFill>
          <p:spPr>
            <a:xfrm>
              <a:off x="4756554" y="3571577"/>
              <a:ext cx="110744" cy="121843"/>
            </a:xfrm>
            <a:prstGeom prst="rect">
              <a:avLst/>
            </a:prstGeom>
          </p:spPr>
        </p:pic>
        <p:pic>
          <p:nvPicPr>
            <p:cNvPr id="22" name="object 29"/>
            <p:cNvPicPr/>
            <p:nvPr/>
          </p:nvPicPr>
          <p:blipFill>
            <a:blip r:embed="rId5" cstate="print"/>
            <a:stretch>
              <a:fillRect/>
            </a:stretch>
          </p:blipFill>
          <p:spPr>
            <a:xfrm>
              <a:off x="4759783" y="3028785"/>
              <a:ext cx="104292" cy="110756"/>
            </a:xfrm>
            <a:prstGeom prst="rect">
              <a:avLst/>
            </a:prstGeom>
          </p:spPr>
        </p:pic>
        <p:pic>
          <p:nvPicPr>
            <p:cNvPr id="23" name="object 30"/>
            <p:cNvPicPr/>
            <p:nvPr/>
          </p:nvPicPr>
          <p:blipFill>
            <a:blip r:embed="rId6" cstate="print"/>
            <a:stretch>
              <a:fillRect/>
            </a:stretch>
          </p:blipFill>
          <p:spPr>
            <a:xfrm>
              <a:off x="4977004" y="3253578"/>
              <a:ext cx="111861" cy="104266"/>
            </a:xfrm>
            <a:prstGeom prst="rect">
              <a:avLst/>
            </a:prstGeom>
          </p:spPr>
        </p:pic>
        <p:sp>
          <p:nvSpPr>
            <p:cNvPr id="24" name="object 31"/>
            <p:cNvSpPr/>
            <p:nvPr/>
          </p:nvSpPr>
          <p:spPr>
            <a:xfrm>
              <a:off x="4490694" y="3253549"/>
              <a:ext cx="642620" cy="104775"/>
            </a:xfrm>
            <a:custGeom>
              <a:avLst/>
              <a:gdLst/>
              <a:ahLst/>
              <a:cxnLst/>
              <a:rect l="l" t="t" r="r" b="b"/>
              <a:pathLst>
                <a:path w="642620" h="104775">
                  <a:moveTo>
                    <a:pt x="22148" y="41084"/>
                  </a:moveTo>
                  <a:lnTo>
                    <a:pt x="0" y="41084"/>
                  </a:lnTo>
                  <a:lnTo>
                    <a:pt x="0" y="63246"/>
                  </a:lnTo>
                  <a:lnTo>
                    <a:pt x="22148" y="63246"/>
                  </a:lnTo>
                  <a:lnTo>
                    <a:pt x="22148" y="41084"/>
                  </a:lnTo>
                  <a:close/>
                </a:path>
                <a:path w="642620" h="104775">
                  <a:moveTo>
                    <a:pt x="156159" y="48641"/>
                  </a:moveTo>
                  <a:lnTo>
                    <a:pt x="151815" y="44323"/>
                  </a:lnTo>
                  <a:lnTo>
                    <a:pt x="107492" y="0"/>
                  </a:lnTo>
                  <a:lnTo>
                    <a:pt x="91846" y="15684"/>
                  </a:lnTo>
                  <a:lnTo>
                    <a:pt x="117246" y="41097"/>
                  </a:lnTo>
                  <a:lnTo>
                    <a:pt x="44297" y="41097"/>
                  </a:lnTo>
                  <a:lnTo>
                    <a:pt x="44297" y="63233"/>
                  </a:lnTo>
                  <a:lnTo>
                    <a:pt x="117246" y="63233"/>
                  </a:lnTo>
                  <a:lnTo>
                    <a:pt x="91846" y="88646"/>
                  </a:lnTo>
                  <a:lnTo>
                    <a:pt x="107492" y="104292"/>
                  </a:lnTo>
                  <a:lnTo>
                    <a:pt x="156159" y="55664"/>
                  </a:lnTo>
                  <a:lnTo>
                    <a:pt x="156159" y="48641"/>
                  </a:lnTo>
                  <a:close/>
                </a:path>
                <a:path w="642620" h="104775">
                  <a:moveTo>
                    <a:pt x="642493" y="41084"/>
                  </a:moveTo>
                  <a:lnTo>
                    <a:pt x="620318" y="41084"/>
                  </a:lnTo>
                  <a:lnTo>
                    <a:pt x="620318" y="63246"/>
                  </a:lnTo>
                  <a:lnTo>
                    <a:pt x="642493" y="63246"/>
                  </a:lnTo>
                  <a:lnTo>
                    <a:pt x="642493" y="41084"/>
                  </a:lnTo>
                  <a:close/>
                </a:path>
              </a:pathLst>
            </a:custGeom>
            <a:solidFill>
              <a:srgbClr val="A78A34"/>
            </a:solidFill>
          </p:spPr>
          <p:txBody>
            <a:bodyPr wrap="square" lIns="0" tIns="0" rIns="0" bIns="0" rtlCol="0"/>
            <a:lstStyle/>
            <a:p>
              <a:endParaRPr>
                <a:latin typeface="Segoe UI" panose="020B0502040204020203" pitchFamily="34" charset="0"/>
                <a:cs typeface="Segoe UI" panose="020B0502040204020203" pitchFamily="34" charset="0"/>
              </a:endParaRPr>
            </a:p>
          </p:txBody>
        </p:sp>
        <p:pic>
          <p:nvPicPr>
            <p:cNvPr id="25" name="object 32"/>
            <p:cNvPicPr/>
            <p:nvPr/>
          </p:nvPicPr>
          <p:blipFill>
            <a:blip r:embed="rId7" cstate="print"/>
            <a:stretch>
              <a:fillRect/>
            </a:stretch>
          </p:blipFill>
          <p:spPr>
            <a:xfrm>
              <a:off x="4712225" y="3283552"/>
              <a:ext cx="88646" cy="88607"/>
            </a:xfrm>
            <a:prstGeom prst="rect">
              <a:avLst/>
            </a:prstGeom>
          </p:spPr>
        </p:pic>
        <p:pic>
          <p:nvPicPr>
            <p:cNvPr id="26" name="object 33"/>
            <p:cNvPicPr/>
            <p:nvPr/>
          </p:nvPicPr>
          <p:blipFill>
            <a:blip r:embed="rId8" cstate="print"/>
            <a:stretch>
              <a:fillRect/>
            </a:stretch>
          </p:blipFill>
          <p:spPr>
            <a:xfrm>
              <a:off x="4823006" y="3283552"/>
              <a:ext cx="88646" cy="88607"/>
            </a:xfrm>
            <a:prstGeom prst="rect">
              <a:avLst/>
            </a:prstGeom>
          </p:spPr>
        </p:pic>
        <p:pic>
          <p:nvPicPr>
            <p:cNvPr id="27" name="object 34"/>
            <p:cNvPicPr/>
            <p:nvPr/>
          </p:nvPicPr>
          <p:blipFill>
            <a:blip r:embed="rId9" cstate="print"/>
            <a:stretch>
              <a:fillRect/>
            </a:stretch>
          </p:blipFill>
          <p:spPr>
            <a:xfrm>
              <a:off x="4944857" y="3028783"/>
              <a:ext cx="199415" cy="166154"/>
            </a:xfrm>
            <a:prstGeom prst="rect">
              <a:avLst/>
            </a:prstGeom>
          </p:spPr>
        </p:pic>
        <p:sp>
          <p:nvSpPr>
            <p:cNvPr id="28" name="object 35"/>
            <p:cNvSpPr/>
            <p:nvPr/>
          </p:nvSpPr>
          <p:spPr>
            <a:xfrm>
              <a:off x="4468495" y="3371329"/>
              <a:ext cx="421005" cy="167640"/>
            </a:xfrm>
            <a:custGeom>
              <a:avLst/>
              <a:gdLst/>
              <a:ahLst/>
              <a:cxnLst/>
              <a:rect l="l" t="t" r="r" b="b"/>
              <a:pathLst>
                <a:path w="421004" h="167639">
                  <a:moveTo>
                    <a:pt x="66509" y="100558"/>
                  </a:moveTo>
                  <a:lnTo>
                    <a:pt x="44348" y="100558"/>
                  </a:lnTo>
                  <a:lnTo>
                    <a:pt x="44348" y="122707"/>
                  </a:lnTo>
                  <a:lnTo>
                    <a:pt x="66509" y="122707"/>
                  </a:lnTo>
                  <a:lnTo>
                    <a:pt x="66509" y="100558"/>
                  </a:lnTo>
                  <a:close/>
                </a:path>
                <a:path w="421004" h="167639">
                  <a:moveTo>
                    <a:pt x="110807" y="100558"/>
                  </a:moveTo>
                  <a:lnTo>
                    <a:pt x="88658" y="100558"/>
                  </a:lnTo>
                  <a:lnTo>
                    <a:pt x="88658" y="122707"/>
                  </a:lnTo>
                  <a:lnTo>
                    <a:pt x="110807" y="122707"/>
                  </a:lnTo>
                  <a:lnTo>
                    <a:pt x="110807" y="100558"/>
                  </a:lnTo>
                  <a:close/>
                </a:path>
                <a:path w="421004" h="167639">
                  <a:moveTo>
                    <a:pt x="155105" y="100558"/>
                  </a:moveTo>
                  <a:lnTo>
                    <a:pt x="132956" y="100558"/>
                  </a:lnTo>
                  <a:lnTo>
                    <a:pt x="132956" y="122707"/>
                  </a:lnTo>
                  <a:lnTo>
                    <a:pt x="155105" y="122707"/>
                  </a:lnTo>
                  <a:lnTo>
                    <a:pt x="155105" y="100558"/>
                  </a:lnTo>
                  <a:close/>
                </a:path>
                <a:path w="421004" h="167639">
                  <a:moveTo>
                    <a:pt x="199415" y="89471"/>
                  </a:moveTo>
                  <a:lnTo>
                    <a:pt x="197015" y="77089"/>
                  </a:lnTo>
                  <a:lnTo>
                    <a:pt x="190461" y="66802"/>
                  </a:lnTo>
                  <a:lnTo>
                    <a:pt x="180670" y="59563"/>
                  </a:lnTo>
                  <a:lnTo>
                    <a:pt x="177266" y="58661"/>
                  </a:lnTo>
                  <a:lnTo>
                    <a:pt x="177266" y="83362"/>
                  </a:lnTo>
                  <a:lnTo>
                    <a:pt x="177266" y="139890"/>
                  </a:lnTo>
                  <a:lnTo>
                    <a:pt x="172288" y="144843"/>
                  </a:lnTo>
                  <a:lnTo>
                    <a:pt x="27139" y="144843"/>
                  </a:lnTo>
                  <a:lnTo>
                    <a:pt x="22174" y="139890"/>
                  </a:lnTo>
                  <a:lnTo>
                    <a:pt x="22174" y="83362"/>
                  </a:lnTo>
                  <a:lnTo>
                    <a:pt x="27139" y="78409"/>
                  </a:lnTo>
                  <a:lnTo>
                    <a:pt x="102298" y="78409"/>
                  </a:lnTo>
                  <a:lnTo>
                    <a:pt x="104813" y="77495"/>
                  </a:lnTo>
                  <a:lnTo>
                    <a:pt x="149161" y="40525"/>
                  </a:lnTo>
                  <a:lnTo>
                    <a:pt x="143573" y="68402"/>
                  </a:lnTo>
                  <a:lnTo>
                    <a:pt x="144437" y="71767"/>
                  </a:lnTo>
                  <a:lnTo>
                    <a:pt x="148628" y="76898"/>
                  </a:lnTo>
                  <a:lnTo>
                    <a:pt x="151765" y="78409"/>
                  </a:lnTo>
                  <a:lnTo>
                    <a:pt x="172288" y="78409"/>
                  </a:lnTo>
                  <a:lnTo>
                    <a:pt x="177266" y="83362"/>
                  </a:lnTo>
                  <a:lnTo>
                    <a:pt x="177266" y="58661"/>
                  </a:lnTo>
                  <a:lnTo>
                    <a:pt x="168579" y="56337"/>
                  </a:lnTo>
                  <a:lnTo>
                    <a:pt x="171742" y="40525"/>
                  </a:lnTo>
                  <a:lnTo>
                    <a:pt x="177952" y="9499"/>
                  </a:lnTo>
                  <a:lnTo>
                    <a:pt x="175856" y="4800"/>
                  </a:lnTo>
                  <a:lnTo>
                    <a:pt x="167792" y="0"/>
                  </a:lnTo>
                  <a:lnTo>
                    <a:pt x="162699" y="406"/>
                  </a:lnTo>
                  <a:lnTo>
                    <a:pt x="95732" y="56235"/>
                  </a:lnTo>
                  <a:lnTo>
                    <a:pt x="33248" y="56235"/>
                  </a:lnTo>
                  <a:lnTo>
                    <a:pt x="20320" y="58864"/>
                  </a:lnTo>
                  <a:lnTo>
                    <a:pt x="9753" y="65989"/>
                  </a:lnTo>
                  <a:lnTo>
                    <a:pt x="2616" y="76555"/>
                  </a:lnTo>
                  <a:lnTo>
                    <a:pt x="0" y="89471"/>
                  </a:lnTo>
                  <a:lnTo>
                    <a:pt x="0" y="133781"/>
                  </a:lnTo>
                  <a:lnTo>
                    <a:pt x="2616" y="146710"/>
                  </a:lnTo>
                  <a:lnTo>
                    <a:pt x="9753" y="157276"/>
                  </a:lnTo>
                  <a:lnTo>
                    <a:pt x="20320" y="164414"/>
                  </a:lnTo>
                  <a:lnTo>
                    <a:pt x="33248" y="167017"/>
                  </a:lnTo>
                  <a:lnTo>
                    <a:pt x="166179" y="167017"/>
                  </a:lnTo>
                  <a:lnTo>
                    <a:pt x="197180" y="144843"/>
                  </a:lnTo>
                  <a:lnTo>
                    <a:pt x="199415" y="133781"/>
                  </a:lnTo>
                  <a:lnTo>
                    <a:pt x="199415" y="89471"/>
                  </a:lnTo>
                  <a:close/>
                </a:path>
                <a:path w="421004" h="167639">
                  <a:moveTo>
                    <a:pt x="420979" y="34099"/>
                  </a:moveTo>
                  <a:lnTo>
                    <a:pt x="398830" y="34099"/>
                  </a:lnTo>
                  <a:lnTo>
                    <a:pt x="396214" y="47028"/>
                  </a:lnTo>
                  <a:lnTo>
                    <a:pt x="389077" y="57594"/>
                  </a:lnTo>
                  <a:lnTo>
                    <a:pt x="378510" y="64719"/>
                  </a:lnTo>
                  <a:lnTo>
                    <a:pt x="365594" y="67335"/>
                  </a:lnTo>
                  <a:lnTo>
                    <a:pt x="365594" y="89471"/>
                  </a:lnTo>
                  <a:lnTo>
                    <a:pt x="387134" y="85102"/>
                  </a:lnTo>
                  <a:lnTo>
                    <a:pt x="404749" y="73228"/>
                  </a:lnTo>
                  <a:lnTo>
                    <a:pt x="416623" y="55626"/>
                  </a:lnTo>
                  <a:lnTo>
                    <a:pt x="420979" y="34099"/>
                  </a:lnTo>
                  <a:close/>
                </a:path>
              </a:pathLst>
            </a:custGeom>
            <a:solidFill>
              <a:srgbClr val="A78A34"/>
            </a:solidFill>
          </p:spPr>
          <p:txBody>
            <a:bodyPr wrap="square" lIns="0" tIns="0" rIns="0" bIns="0" rtlCol="0"/>
            <a:lstStyle/>
            <a:p>
              <a:endParaRPr>
                <a:latin typeface="Segoe UI" panose="020B0502040204020203" pitchFamily="34" charset="0"/>
                <a:cs typeface="Segoe UI" panose="020B0502040204020203" pitchFamily="34" charset="0"/>
              </a:endParaRPr>
            </a:p>
          </p:txBody>
        </p:sp>
        <p:pic>
          <p:nvPicPr>
            <p:cNvPr id="29" name="object 36"/>
            <p:cNvPicPr/>
            <p:nvPr/>
          </p:nvPicPr>
          <p:blipFill>
            <a:blip r:embed="rId10" cstate="print"/>
            <a:stretch>
              <a:fillRect/>
            </a:stretch>
          </p:blipFill>
          <p:spPr>
            <a:xfrm>
              <a:off x="4479581" y="3028783"/>
              <a:ext cx="155105" cy="144017"/>
            </a:xfrm>
            <a:prstGeom prst="rect">
              <a:avLst/>
            </a:prstGeom>
          </p:spPr>
        </p:pic>
        <p:pic>
          <p:nvPicPr>
            <p:cNvPr id="30" name="object 37"/>
            <p:cNvPicPr/>
            <p:nvPr/>
          </p:nvPicPr>
          <p:blipFill>
            <a:blip r:embed="rId11" cstate="print"/>
            <a:stretch>
              <a:fillRect/>
            </a:stretch>
          </p:blipFill>
          <p:spPr>
            <a:xfrm>
              <a:off x="4955911" y="3393808"/>
              <a:ext cx="155105" cy="144538"/>
            </a:xfrm>
            <a:prstGeom prst="rect">
              <a:avLst/>
            </a:prstGeom>
          </p:spPr>
        </p:pic>
      </p:grpSp>
      <p:grpSp>
        <p:nvGrpSpPr>
          <p:cNvPr id="31" name="object 38"/>
          <p:cNvGrpSpPr/>
          <p:nvPr/>
        </p:nvGrpSpPr>
        <p:grpSpPr>
          <a:xfrm>
            <a:off x="1311144" y="4089797"/>
            <a:ext cx="715010" cy="715010"/>
            <a:chOff x="1136103" y="4964157"/>
            <a:chExt cx="715010" cy="715010"/>
          </a:xfrm>
        </p:grpSpPr>
        <p:sp>
          <p:nvSpPr>
            <p:cNvPr id="32" name="object 39"/>
            <p:cNvSpPr/>
            <p:nvPr/>
          </p:nvSpPr>
          <p:spPr>
            <a:xfrm>
              <a:off x="1136103" y="5095215"/>
              <a:ext cx="607695" cy="584200"/>
            </a:xfrm>
            <a:custGeom>
              <a:avLst/>
              <a:gdLst/>
              <a:ahLst/>
              <a:cxnLst/>
              <a:rect l="l" t="t" r="r" b="b"/>
              <a:pathLst>
                <a:path w="607694" h="584200">
                  <a:moveTo>
                    <a:pt x="89966" y="0"/>
                  </a:moveTo>
                  <a:lnTo>
                    <a:pt x="59562" y="0"/>
                  </a:lnTo>
                  <a:lnTo>
                    <a:pt x="36375" y="4695"/>
                  </a:lnTo>
                  <a:lnTo>
                    <a:pt x="17446" y="17467"/>
                  </a:lnTo>
                  <a:lnTo>
                    <a:pt x="4684" y="36399"/>
                  </a:lnTo>
                  <a:lnTo>
                    <a:pt x="0" y="59575"/>
                  </a:lnTo>
                  <a:lnTo>
                    <a:pt x="0" y="524306"/>
                  </a:lnTo>
                  <a:lnTo>
                    <a:pt x="4684" y="547483"/>
                  </a:lnTo>
                  <a:lnTo>
                    <a:pt x="17446" y="566415"/>
                  </a:lnTo>
                  <a:lnTo>
                    <a:pt x="36375" y="579186"/>
                  </a:lnTo>
                  <a:lnTo>
                    <a:pt x="59562" y="583882"/>
                  </a:lnTo>
                  <a:lnTo>
                    <a:pt x="602361" y="583882"/>
                  </a:lnTo>
                  <a:lnTo>
                    <a:pt x="607682" y="578548"/>
                  </a:lnTo>
                  <a:lnTo>
                    <a:pt x="607682" y="560069"/>
                  </a:lnTo>
                  <a:lnTo>
                    <a:pt x="59562" y="560069"/>
                  </a:lnTo>
                  <a:lnTo>
                    <a:pt x="45645" y="557259"/>
                  </a:lnTo>
                  <a:lnTo>
                    <a:pt x="34282" y="549594"/>
                  </a:lnTo>
                  <a:lnTo>
                    <a:pt x="26621" y="538226"/>
                  </a:lnTo>
                  <a:lnTo>
                    <a:pt x="23812" y="524306"/>
                  </a:lnTo>
                  <a:lnTo>
                    <a:pt x="26621" y="510394"/>
                  </a:lnTo>
                  <a:lnTo>
                    <a:pt x="34282" y="499030"/>
                  </a:lnTo>
                  <a:lnTo>
                    <a:pt x="45645" y="491366"/>
                  </a:lnTo>
                  <a:lnTo>
                    <a:pt x="59562" y="488556"/>
                  </a:lnTo>
                  <a:lnTo>
                    <a:pt x="89966" y="488556"/>
                  </a:lnTo>
                  <a:lnTo>
                    <a:pt x="95300" y="483222"/>
                  </a:lnTo>
                  <a:lnTo>
                    <a:pt x="95300" y="476630"/>
                  </a:lnTo>
                  <a:lnTo>
                    <a:pt x="23812" y="476630"/>
                  </a:lnTo>
                  <a:lnTo>
                    <a:pt x="23812" y="59575"/>
                  </a:lnTo>
                  <a:lnTo>
                    <a:pt x="26621" y="45670"/>
                  </a:lnTo>
                  <a:lnTo>
                    <a:pt x="34282" y="34310"/>
                  </a:lnTo>
                  <a:lnTo>
                    <a:pt x="45645" y="26648"/>
                  </a:lnTo>
                  <a:lnTo>
                    <a:pt x="59562" y="23837"/>
                  </a:lnTo>
                  <a:lnTo>
                    <a:pt x="95300" y="23837"/>
                  </a:lnTo>
                  <a:lnTo>
                    <a:pt x="95300" y="5333"/>
                  </a:lnTo>
                  <a:lnTo>
                    <a:pt x="89966" y="0"/>
                  </a:lnTo>
                  <a:close/>
                </a:path>
                <a:path w="607694" h="584200">
                  <a:moveTo>
                    <a:pt x="607682" y="262140"/>
                  </a:moveTo>
                  <a:lnTo>
                    <a:pt x="583869" y="262140"/>
                  </a:lnTo>
                  <a:lnTo>
                    <a:pt x="583869" y="560069"/>
                  </a:lnTo>
                  <a:lnTo>
                    <a:pt x="607682" y="560069"/>
                  </a:lnTo>
                  <a:lnTo>
                    <a:pt x="607682" y="262140"/>
                  </a:lnTo>
                  <a:close/>
                </a:path>
                <a:path w="607694" h="584200">
                  <a:moveTo>
                    <a:pt x="95300" y="23837"/>
                  </a:moveTo>
                  <a:lnTo>
                    <a:pt x="71488" y="23837"/>
                  </a:lnTo>
                  <a:lnTo>
                    <a:pt x="71488" y="464718"/>
                  </a:lnTo>
                  <a:lnTo>
                    <a:pt x="59562" y="464718"/>
                  </a:lnTo>
                  <a:lnTo>
                    <a:pt x="49981" y="465490"/>
                  </a:lnTo>
                  <a:lnTo>
                    <a:pt x="40711" y="467769"/>
                  </a:lnTo>
                  <a:lnTo>
                    <a:pt x="31929" y="471501"/>
                  </a:lnTo>
                  <a:lnTo>
                    <a:pt x="23812" y="476630"/>
                  </a:lnTo>
                  <a:lnTo>
                    <a:pt x="95300" y="476630"/>
                  </a:lnTo>
                  <a:lnTo>
                    <a:pt x="95300" y="119164"/>
                  </a:lnTo>
                  <a:lnTo>
                    <a:pt x="285978" y="119164"/>
                  </a:lnTo>
                  <a:lnTo>
                    <a:pt x="285978" y="95326"/>
                  </a:lnTo>
                  <a:lnTo>
                    <a:pt x="95300" y="95326"/>
                  </a:lnTo>
                  <a:lnTo>
                    <a:pt x="95300" y="23837"/>
                  </a:lnTo>
                  <a:close/>
                </a:path>
              </a:pathLst>
            </a:custGeom>
            <a:solidFill>
              <a:srgbClr val="A78A34"/>
            </a:solidFill>
          </p:spPr>
          <p:txBody>
            <a:bodyPr wrap="square" lIns="0" tIns="0" rIns="0" bIns="0" rtlCol="0"/>
            <a:lstStyle/>
            <a:p>
              <a:endParaRPr>
                <a:latin typeface="Segoe UI" panose="020B0502040204020203" pitchFamily="34" charset="0"/>
                <a:cs typeface="Segoe UI" panose="020B0502040204020203" pitchFamily="34" charset="0"/>
              </a:endParaRPr>
            </a:p>
          </p:txBody>
        </p:sp>
        <p:pic>
          <p:nvPicPr>
            <p:cNvPr id="33" name="object 40"/>
            <p:cNvPicPr/>
            <p:nvPr/>
          </p:nvPicPr>
          <p:blipFill>
            <a:blip r:embed="rId12" cstate="print"/>
            <a:stretch>
              <a:fillRect/>
            </a:stretch>
          </p:blipFill>
          <p:spPr>
            <a:xfrm>
              <a:off x="1255233" y="5250142"/>
              <a:ext cx="214503" cy="119138"/>
            </a:xfrm>
            <a:prstGeom prst="rect">
              <a:avLst/>
            </a:prstGeom>
          </p:spPr>
        </p:pic>
        <p:sp>
          <p:nvSpPr>
            <p:cNvPr id="34" name="object 41"/>
            <p:cNvSpPr/>
            <p:nvPr/>
          </p:nvSpPr>
          <p:spPr>
            <a:xfrm>
              <a:off x="1255233" y="5393118"/>
              <a:ext cx="429259" cy="191135"/>
            </a:xfrm>
            <a:custGeom>
              <a:avLst/>
              <a:gdLst/>
              <a:ahLst/>
              <a:cxnLst/>
              <a:rect l="l" t="t" r="r" b="b"/>
              <a:pathLst>
                <a:path w="429260" h="191135">
                  <a:moveTo>
                    <a:pt x="161493" y="71488"/>
                  </a:moveTo>
                  <a:lnTo>
                    <a:pt x="5334" y="71488"/>
                  </a:lnTo>
                  <a:lnTo>
                    <a:pt x="0" y="76847"/>
                  </a:lnTo>
                  <a:lnTo>
                    <a:pt x="0" y="185331"/>
                  </a:lnTo>
                  <a:lnTo>
                    <a:pt x="5334" y="190652"/>
                  </a:lnTo>
                  <a:lnTo>
                    <a:pt x="161493" y="190652"/>
                  </a:lnTo>
                  <a:lnTo>
                    <a:pt x="166839" y="185331"/>
                  </a:lnTo>
                  <a:lnTo>
                    <a:pt x="166839" y="166814"/>
                  </a:lnTo>
                  <a:lnTo>
                    <a:pt x="23825" y="166814"/>
                  </a:lnTo>
                  <a:lnTo>
                    <a:pt x="23825" y="95326"/>
                  </a:lnTo>
                  <a:lnTo>
                    <a:pt x="166839" y="95326"/>
                  </a:lnTo>
                  <a:lnTo>
                    <a:pt x="166839" y="76847"/>
                  </a:lnTo>
                  <a:lnTo>
                    <a:pt x="161493" y="71488"/>
                  </a:lnTo>
                  <a:close/>
                </a:path>
                <a:path w="429260" h="191135">
                  <a:moveTo>
                    <a:pt x="285991" y="143001"/>
                  </a:moveTo>
                  <a:lnTo>
                    <a:pt x="262153" y="143001"/>
                  </a:lnTo>
                  <a:lnTo>
                    <a:pt x="262153" y="185331"/>
                  </a:lnTo>
                  <a:lnTo>
                    <a:pt x="267500" y="190652"/>
                  </a:lnTo>
                  <a:lnTo>
                    <a:pt x="423659" y="190652"/>
                  </a:lnTo>
                  <a:lnTo>
                    <a:pt x="428993" y="185331"/>
                  </a:lnTo>
                  <a:lnTo>
                    <a:pt x="428993" y="166814"/>
                  </a:lnTo>
                  <a:lnTo>
                    <a:pt x="285991" y="166814"/>
                  </a:lnTo>
                  <a:lnTo>
                    <a:pt x="285991" y="143001"/>
                  </a:lnTo>
                  <a:close/>
                </a:path>
                <a:path w="429260" h="191135">
                  <a:moveTo>
                    <a:pt x="166839" y="95326"/>
                  </a:moveTo>
                  <a:lnTo>
                    <a:pt x="142989" y="95326"/>
                  </a:lnTo>
                  <a:lnTo>
                    <a:pt x="142989" y="166814"/>
                  </a:lnTo>
                  <a:lnTo>
                    <a:pt x="166839" y="166814"/>
                  </a:lnTo>
                  <a:lnTo>
                    <a:pt x="166839" y="143001"/>
                  </a:lnTo>
                  <a:lnTo>
                    <a:pt x="285991" y="143001"/>
                  </a:lnTo>
                  <a:lnTo>
                    <a:pt x="285991" y="119164"/>
                  </a:lnTo>
                  <a:lnTo>
                    <a:pt x="166839" y="119164"/>
                  </a:lnTo>
                  <a:lnTo>
                    <a:pt x="166839" y="95326"/>
                  </a:lnTo>
                  <a:close/>
                </a:path>
                <a:path w="429260" h="191135">
                  <a:moveTo>
                    <a:pt x="428993" y="95326"/>
                  </a:moveTo>
                  <a:lnTo>
                    <a:pt x="405155" y="95326"/>
                  </a:lnTo>
                  <a:lnTo>
                    <a:pt x="405155" y="166814"/>
                  </a:lnTo>
                  <a:lnTo>
                    <a:pt x="428993" y="166814"/>
                  </a:lnTo>
                  <a:lnTo>
                    <a:pt x="428993" y="95326"/>
                  </a:lnTo>
                  <a:close/>
                </a:path>
                <a:path w="429260" h="191135">
                  <a:moveTo>
                    <a:pt x="423659" y="71488"/>
                  </a:moveTo>
                  <a:lnTo>
                    <a:pt x="267500" y="71488"/>
                  </a:lnTo>
                  <a:lnTo>
                    <a:pt x="262153" y="76847"/>
                  </a:lnTo>
                  <a:lnTo>
                    <a:pt x="262153" y="119164"/>
                  </a:lnTo>
                  <a:lnTo>
                    <a:pt x="285991" y="119164"/>
                  </a:lnTo>
                  <a:lnTo>
                    <a:pt x="285991" y="95326"/>
                  </a:lnTo>
                  <a:lnTo>
                    <a:pt x="428993" y="95326"/>
                  </a:lnTo>
                  <a:lnTo>
                    <a:pt x="428993" y="76847"/>
                  </a:lnTo>
                  <a:lnTo>
                    <a:pt x="423659" y="71488"/>
                  </a:lnTo>
                  <a:close/>
                </a:path>
                <a:path w="429260" h="191135">
                  <a:moveTo>
                    <a:pt x="357505" y="0"/>
                  </a:moveTo>
                  <a:lnTo>
                    <a:pt x="333667" y="0"/>
                  </a:lnTo>
                  <a:lnTo>
                    <a:pt x="333667" y="71488"/>
                  </a:lnTo>
                  <a:lnTo>
                    <a:pt x="357505" y="71488"/>
                  </a:lnTo>
                  <a:lnTo>
                    <a:pt x="357505" y="0"/>
                  </a:lnTo>
                  <a:close/>
                </a:path>
              </a:pathLst>
            </a:custGeom>
            <a:solidFill>
              <a:srgbClr val="A78A34"/>
            </a:solidFill>
          </p:spPr>
          <p:txBody>
            <a:bodyPr wrap="square" lIns="0" tIns="0" rIns="0" bIns="0" rtlCol="0"/>
            <a:lstStyle/>
            <a:p>
              <a:endParaRPr>
                <a:latin typeface="Segoe UI" panose="020B0502040204020203" pitchFamily="34" charset="0"/>
                <a:cs typeface="Segoe UI" panose="020B0502040204020203" pitchFamily="34" charset="0"/>
              </a:endParaRPr>
            </a:p>
          </p:txBody>
        </p:sp>
        <p:pic>
          <p:nvPicPr>
            <p:cNvPr id="35" name="object 42"/>
            <p:cNvPicPr/>
            <p:nvPr/>
          </p:nvPicPr>
          <p:blipFill>
            <a:blip r:embed="rId13" cstate="print"/>
            <a:stretch>
              <a:fillRect/>
            </a:stretch>
          </p:blipFill>
          <p:spPr>
            <a:xfrm>
              <a:off x="1541250" y="5059488"/>
              <a:ext cx="214490" cy="214464"/>
            </a:xfrm>
            <a:prstGeom prst="rect">
              <a:avLst/>
            </a:prstGeom>
          </p:spPr>
        </p:pic>
        <p:sp>
          <p:nvSpPr>
            <p:cNvPr id="36" name="object 43"/>
            <p:cNvSpPr/>
            <p:nvPr/>
          </p:nvSpPr>
          <p:spPr>
            <a:xfrm>
              <a:off x="1445887" y="4964157"/>
              <a:ext cx="405765" cy="405765"/>
            </a:xfrm>
            <a:custGeom>
              <a:avLst/>
              <a:gdLst/>
              <a:ahLst/>
              <a:cxnLst/>
              <a:rect l="l" t="t" r="r" b="b"/>
              <a:pathLst>
                <a:path w="405764" h="405764">
                  <a:moveTo>
                    <a:pt x="178739" y="340372"/>
                  </a:moveTo>
                  <a:lnTo>
                    <a:pt x="132118" y="340372"/>
                  </a:lnTo>
                  <a:lnTo>
                    <a:pt x="139471" y="344119"/>
                  </a:lnTo>
                  <a:lnTo>
                    <a:pt x="147078" y="347268"/>
                  </a:lnTo>
                  <a:lnTo>
                    <a:pt x="154927" y="349821"/>
                  </a:lnTo>
                  <a:lnTo>
                    <a:pt x="154927" y="399796"/>
                  </a:lnTo>
                  <a:lnTo>
                    <a:pt x="160248" y="405155"/>
                  </a:lnTo>
                  <a:lnTo>
                    <a:pt x="244894" y="405155"/>
                  </a:lnTo>
                  <a:lnTo>
                    <a:pt x="250228" y="399796"/>
                  </a:lnTo>
                  <a:lnTo>
                    <a:pt x="250228" y="381317"/>
                  </a:lnTo>
                  <a:lnTo>
                    <a:pt x="178739" y="381317"/>
                  </a:lnTo>
                  <a:lnTo>
                    <a:pt x="178739" y="340372"/>
                  </a:lnTo>
                  <a:close/>
                </a:path>
                <a:path w="405764" h="405764">
                  <a:moveTo>
                    <a:pt x="273862" y="312623"/>
                  </a:moveTo>
                  <a:lnTo>
                    <a:pt x="235330" y="329387"/>
                  </a:lnTo>
                  <a:lnTo>
                    <a:pt x="230073" y="330758"/>
                  </a:lnTo>
                  <a:lnTo>
                    <a:pt x="226415" y="335483"/>
                  </a:lnTo>
                  <a:lnTo>
                    <a:pt x="226415" y="381317"/>
                  </a:lnTo>
                  <a:lnTo>
                    <a:pt x="250228" y="381317"/>
                  </a:lnTo>
                  <a:lnTo>
                    <a:pt x="250228" y="349821"/>
                  </a:lnTo>
                  <a:lnTo>
                    <a:pt x="258076" y="347268"/>
                  </a:lnTo>
                  <a:lnTo>
                    <a:pt x="265683" y="344119"/>
                  </a:lnTo>
                  <a:lnTo>
                    <a:pt x="273024" y="340372"/>
                  </a:lnTo>
                  <a:lnTo>
                    <a:pt x="306709" y="340372"/>
                  </a:lnTo>
                  <a:lnTo>
                    <a:pt x="279768" y="313410"/>
                  </a:lnTo>
                  <a:lnTo>
                    <a:pt x="273862" y="312623"/>
                  </a:lnTo>
                  <a:close/>
                </a:path>
                <a:path w="405764" h="405764">
                  <a:moveTo>
                    <a:pt x="96265" y="30505"/>
                  </a:moveTo>
                  <a:lnTo>
                    <a:pt x="89928" y="30505"/>
                  </a:lnTo>
                  <a:lnTo>
                    <a:pt x="86893" y="31750"/>
                  </a:lnTo>
                  <a:lnTo>
                    <a:pt x="84670" y="33997"/>
                  </a:lnTo>
                  <a:lnTo>
                    <a:pt x="31775" y="86817"/>
                  </a:lnTo>
                  <a:lnTo>
                    <a:pt x="30558" y="89750"/>
                  </a:lnTo>
                  <a:lnTo>
                    <a:pt x="30526" y="96240"/>
                  </a:lnTo>
                  <a:lnTo>
                    <a:pt x="31775" y="99250"/>
                  </a:lnTo>
                  <a:lnTo>
                    <a:pt x="64757" y="132092"/>
                  </a:lnTo>
                  <a:lnTo>
                    <a:pt x="61000" y="139471"/>
                  </a:lnTo>
                  <a:lnTo>
                    <a:pt x="57886" y="147078"/>
                  </a:lnTo>
                  <a:lnTo>
                    <a:pt x="55333" y="154901"/>
                  </a:lnTo>
                  <a:lnTo>
                    <a:pt x="5333" y="154901"/>
                  </a:lnTo>
                  <a:lnTo>
                    <a:pt x="0" y="160235"/>
                  </a:lnTo>
                  <a:lnTo>
                    <a:pt x="0" y="244894"/>
                  </a:lnTo>
                  <a:lnTo>
                    <a:pt x="5333" y="250228"/>
                  </a:lnTo>
                  <a:lnTo>
                    <a:pt x="55333" y="250228"/>
                  </a:lnTo>
                  <a:lnTo>
                    <a:pt x="57886" y="258051"/>
                  </a:lnTo>
                  <a:lnTo>
                    <a:pt x="61036" y="265658"/>
                  </a:lnTo>
                  <a:lnTo>
                    <a:pt x="64782" y="272986"/>
                  </a:lnTo>
                  <a:lnTo>
                    <a:pt x="31775" y="305854"/>
                  </a:lnTo>
                  <a:lnTo>
                    <a:pt x="30515" y="308889"/>
                  </a:lnTo>
                  <a:lnTo>
                    <a:pt x="30547" y="315353"/>
                  </a:lnTo>
                  <a:lnTo>
                    <a:pt x="31775" y="318287"/>
                  </a:lnTo>
                  <a:lnTo>
                    <a:pt x="49052" y="335508"/>
                  </a:lnTo>
                  <a:lnTo>
                    <a:pt x="89268" y="375678"/>
                  </a:lnTo>
                  <a:lnTo>
                    <a:pt x="96799" y="375678"/>
                  </a:lnTo>
                  <a:lnTo>
                    <a:pt x="126731" y="345757"/>
                  </a:lnTo>
                  <a:lnTo>
                    <a:pt x="93090" y="345757"/>
                  </a:lnTo>
                  <a:lnTo>
                    <a:pt x="59321" y="312064"/>
                  </a:lnTo>
                  <a:lnTo>
                    <a:pt x="91744" y="279742"/>
                  </a:lnTo>
                  <a:lnTo>
                    <a:pt x="92532" y="273812"/>
                  </a:lnTo>
                  <a:lnTo>
                    <a:pt x="89801" y="269113"/>
                  </a:lnTo>
                  <a:lnTo>
                    <a:pt x="85438" y="261020"/>
                  </a:lnTo>
                  <a:lnTo>
                    <a:pt x="81635" y="252668"/>
                  </a:lnTo>
                  <a:lnTo>
                    <a:pt x="78403" y="244079"/>
                  </a:lnTo>
                  <a:lnTo>
                    <a:pt x="75755" y="235280"/>
                  </a:lnTo>
                  <a:lnTo>
                    <a:pt x="74371" y="230022"/>
                  </a:lnTo>
                  <a:lnTo>
                    <a:pt x="69646" y="226390"/>
                  </a:lnTo>
                  <a:lnTo>
                    <a:pt x="23837" y="226390"/>
                  </a:lnTo>
                  <a:lnTo>
                    <a:pt x="23837" y="178739"/>
                  </a:lnTo>
                  <a:lnTo>
                    <a:pt x="64249" y="178739"/>
                  </a:lnTo>
                  <a:lnTo>
                    <a:pt x="69646" y="178714"/>
                  </a:lnTo>
                  <a:lnTo>
                    <a:pt x="74345" y="175082"/>
                  </a:lnTo>
                  <a:lnTo>
                    <a:pt x="75730" y="169849"/>
                  </a:lnTo>
                  <a:lnTo>
                    <a:pt x="78393" y="161046"/>
                  </a:lnTo>
                  <a:lnTo>
                    <a:pt x="81632" y="152449"/>
                  </a:lnTo>
                  <a:lnTo>
                    <a:pt x="85438" y="144087"/>
                  </a:lnTo>
                  <a:lnTo>
                    <a:pt x="89801" y="135991"/>
                  </a:lnTo>
                  <a:lnTo>
                    <a:pt x="92506" y="131318"/>
                  </a:lnTo>
                  <a:lnTo>
                    <a:pt x="91744" y="125387"/>
                  </a:lnTo>
                  <a:lnTo>
                    <a:pt x="59321" y="93027"/>
                  </a:lnTo>
                  <a:lnTo>
                    <a:pt x="93090" y="59270"/>
                  </a:lnTo>
                  <a:lnTo>
                    <a:pt x="126684" y="59270"/>
                  </a:lnTo>
                  <a:lnTo>
                    <a:pt x="99301" y="31750"/>
                  </a:lnTo>
                  <a:lnTo>
                    <a:pt x="96265" y="30505"/>
                  </a:lnTo>
                  <a:close/>
                </a:path>
                <a:path w="405764" h="405764">
                  <a:moveTo>
                    <a:pt x="306709" y="340372"/>
                  </a:moveTo>
                  <a:lnTo>
                    <a:pt x="273024" y="340372"/>
                  </a:lnTo>
                  <a:lnTo>
                    <a:pt x="308305" y="375678"/>
                  </a:lnTo>
                  <a:lnTo>
                    <a:pt x="315861" y="375678"/>
                  </a:lnTo>
                  <a:lnTo>
                    <a:pt x="320484" y="371005"/>
                  </a:lnTo>
                  <a:lnTo>
                    <a:pt x="345805" y="345757"/>
                  </a:lnTo>
                  <a:lnTo>
                    <a:pt x="312089" y="345757"/>
                  </a:lnTo>
                  <a:lnTo>
                    <a:pt x="306709" y="340372"/>
                  </a:lnTo>
                  <a:close/>
                </a:path>
                <a:path w="405764" h="405764">
                  <a:moveTo>
                    <a:pt x="131343" y="312623"/>
                  </a:moveTo>
                  <a:lnTo>
                    <a:pt x="125412" y="313410"/>
                  </a:lnTo>
                  <a:lnTo>
                    <a:pt x="93090" y="345757"/>
                  </a:lnTo>
                  <a:lnTo>
                    <a:pt x="126731" y="345757"/>
                  </a:lnTo>
                  <a:lnTo>
                    <a:pt x="132118" y="340372"/>
                  </a:lnTo>
                  <a:lnTo>
                    <a:pt x="178739" y="340372"/>
                  </a:lnTo>
                  <a:lnTo>
                    <a:pt x="178720" y="335483"/>
                  </a:lnTo>
                  <a:lnTo>
                    <a:pt x="175107" y="330758"/>
                  </a:lnTo>
                  <a:lnTo>
                    <a:pt x="169875" y="329387"/>
                  </a:lnTo>
                  <a:lnTo>
                    <a:pt x="161071" y="326746"/>
                  </a:lnTo>
                  <a:lnTo>
                    <a:pt x="152474" y="323518"/>
                  </a:lnTo>
                  <a:lnTo>
                    <a:pt x="144113" y="319716"/>
                  </a:lnTo>
                  <a:lnTo>
                    <a:pt x="135799" y="315226"/>
                  </a:lnTo>
                  <a:lnTo>
                    <a:pt x="131343" y="312623"/>
                  </a:lnTo>
                  <a:close/>
                </a:path>
                <a:path w="405764" h="405764">
                  <a:moveTo>
                    <a:pt x="345821" y="59296"/>
                  </a:moveTo>
                  <a:lnTo>
                    <a:pt x="312115" y="59296"/>
                  </a:lnTo>
                  <a:lnTo>
                    <a:pt x="345884" y="93065"/>
                  </a:lnTo>
                  <a:lnTo>
                    <a:pt x="313461" y="125387"/>
                  </a:lnTo>
                  <a:lnTo>
                    <a:pt x="312673" y="131318"/>
                  </a:lnTo>
                  <a:lnTo>
                    <a:pt x="315404" y="136017"/>
                  </a:lnTo>
                  <a:lnTo>
                    <a:pt x="319767" y="144113"/>
                  </a:lnTo>
                  <a:lnTo>
                    <a:pt x="323569" y="152474"/>
                  </a:lnTo>
                  <a:lnTo>
                    <a:pt x="326796" y="161071"/>
                  </a:lnTo>
                  <a:lnTo>
                    <a:pt x="329437" y="169875"/>
                  </a:lnTo>
                  <a:lnTo>
                    <a:pt x="330834" y="175082"/>
                  </a:lnTo>
                  <a:lnTo>
                    <a:pt x="335533" y="178714"/>
                  </a:lnTo>
                  <a:lnTo>
                    <a:pt x="340931" y="178739"/>
                  </a:lnTo>
                  <a:lnTo>
                    <a:pt x="381330" y="178739"/>
                  </a:lnTo>
                  <a:lnTo>
                    <a:pt x="381330" y="226390"/>
                  </a:lnTo>
                  <a:lnTo>
                    <a:pt x="335508" y="226390"/>
                  </a:lnTo>
                  <a:lnTo>
                    <a:pt x="330809" y="230022"/>
                  </a:lnTo>
                  <a:lnTo>
                    <a:pt x="329412" y="235280"/>
                  </a:lnTo>
                  <a:lnTo>
                    <a:pt x="326768" y="244079"/>
                  </a:lnTo>
                  <a:lnTo>
                    <a:pt x="323534" y="252668"/>
                  </a:lnTo>
                  <a:lnTo>
                    <a:pt x="319731" y="261020"/>
                  </a:lnTo>
                  <a:lnTo>
                    <a:pt x="315379" y="269113"/>
                  </a:lnTo>
                  <a:lnTo>
                    <a:pt x="312648" y="273812"/>
                  </a:lnTo>
                  <a:lnTo>
                    <a:pt x="313410" y="279742"/>
                  </a:lnTo>
                  <a:lnTo>
                    <a:pt x="345859" y="312064"/>
                  </a:lnTo>
                  <a:lnTo>
                    <a:pt x="312089" y="345757"/>
                  </a:lnTo>
                  <a:lnTo>
                    <a:pt x="345805" y="345757"/>
                  </a:lnTo>
                  <a:lnTo>
                    <a:pt x="373379" y="318262"/>
                  </a:lnTo>
                  <a:lnTo>
                    <a:pt x="374596" y="315353"/>
                  </a:lnTo>
                  <a:lnTo>
                    <a:pt x="374649" y="308889"/>
                  </a:lnTo>
                  <a:lnTo>
                    <a:pt x="373379" y="305828"/>
                  </a:lnTo>
                  <a:lnTo>
                    <a:pt x="340398" y="272986"/>
                  </a:lnTo>
                  <a:lnTo>
                    <a:pt x="344144" y="265658"/>
                  </a:lnTo>
                  <a:lnTo>
                    <a:pt x="347294" y="258025"/>
                  </a:lnTo>
                  <a:lnTo>
                    <a:pt x="349846" y="250228"/>
                  </a:lnTo>
                  <a:lnTo>
                    <a:pt x="399821" y="250228"/>
                  </a:lnTo>
                  <a:lnTo>
                    <a:pt x="405142" y="244894"/>
                  </a:lnTo>
                  <a:lnTo>
                    <a:pt x="405142" y="160235"/>
                  </a:lnTo>
                  <a:lnTo>
                    <a:pt x="399821" y="154901"/>
                  </a:lnTo>
                  <a:lnTo>
                    <a:pt x="349846" y="154901"/>
                  </a:lnTo>
                  <a:lnTo>
                    <a:pt x="347294" y="147078"/>
                  </a:lnTo>
                  <a:lnTo>
                    <a:pt x="344131" y="139446"/>
                  </a:lnTo>
                  <a:lnTo>
                    <a:pt x="340398" y="132143"/>
                  </a:lnTo>
                  <a:lnTo>
                    <a:pt x="373390" y="99250"/>
                  </a:lnTo>
                  <a:lnTo>
                    <a:pt x="374649" y="96240"/>
                  </a:lnTo>
                  <a:lnTo>
                    <a:pt x="374586" y="89750"/>
                  </a:lnTo>
                  <a:lnTo>
                    <a:pt x="373379" y="86868"/>
                  </a:lnTo>
                  <a:lnTo>
                    <a:pt x="345821" y="59296"/>
                  </a:lnTo>
                  <a:close/>
                </a:path>
                <a:path w="405764" h="405764">
                  <a:moveTo>
                    <a:pt x="250228" y="23812"/>
                  </a:moveTo>
                  <a:lnTo>
                    <a:pt x="226415" y="23812"/>
                  </a:lnTo>
                  <a:lnTo>
                    <a:pt x="226415" y="69621"/>
                  </a:lnTo>
                  <a:lnTo>
                    <a:pt x="230047" y="74345"/>
                  </a:lnTo>
                  <a:lnTo>
                    <a:pt x="235280" y="75730"/>
                  </a:lnTo>
                  <a:lnTo>
                    <a:pt x="244083" y="78378"/>
                  </a:lnTo>
                  <a:lnTo>
                    <a:pt x="252680" y="81610"/>
                  </a:lnTo>
                  <a:lnTo>
                    <a:pt x="261042" y="85413"/>
                  </a:lnTo>
                  <a:lnTo>
                    <a:pt x="269356" y="89903"/>
                  </a:lnTo>
                  <a:lnTo>
                    <a:pt x="273837" y="92506"/>
                  </a:lnTo>
                  <a:lnTo>
                    <a:pt x="279768" y="91719"/>
                  </a:lnTo>
                  <a:lnTo>
                    <a:pt x="306671" y="64757"/>
                  </a:lnTo>
                  <a:lnTo>
                    <a:pt x="272999" y="64757"/>
                  </a:lnTo>
                  <a:lnTo>
                    <a:pt x="265683" y="61010"/>
                  </a:lnTo>
                  <a:lnTo>
                    <a:pt x="258076" y="57861"/>
                  </a:lnTo>
                  <a:lnTo>
                    <a:pt x="250228" y="55333"/>
                  </a:lnTo>
                  <a:lnTo>
                    <a:pt x="250228" y="23812"/>
                  </a:lnTo>
                  <a:close/>
                </a:path>
                <a:path w="405764" h="405764">
                  <a:moveTo>
                    <a:pt x="126684" y="59270"/>
                  </a:moveTo>
                  <a:lnTo>
                    <a:pt x="93090" y="59270"/>
                  </a:lnTo>
                  <a:lnTo>
                    <a:pt x="125412" y="91694"/>
                  </a:lnTo>
                  <a:lnTo>
                    <a:pt x="131343" y="92481"/>
                  </a:lnTo>
                  <a:lnTo>
                    <a:pt x="136042" y="89750"/>
                  </a:lnTo>
                  <a:lnTo>
                    <a:pt x="144138" y="85392"/>
                  </a:lnTo>
                  <a:lnTo>
                    <a:pt x="152500" y="81597"/>
                  </a:lnTo>
                  <a:lnTo>
                    <a:pt x="161097" y="78374"/>
                  </a:lnTo>
                  <a:lnTo>
                    <a:pt x="169900" y="75730"/>
                  </a:lnTo>
                  <a:lnTo>
                    <a:pt x="175132" y="74345"/>
                  </a:lnTo>
                  <a:lnTo>
                    <a:pt x="178739" y="69621"/>
                  </a:lnTo>
                  <a:lnTo>
                    <a:pt x="178739" y="64757"/>
                  </a:lnTo>
                  <a:lnTo>
                    <a:pt x="132143" y="64757"/>
                  </a:lnTo>
                  <a:lnTo>
                    <a:pt x="126684" y="59270"/>
                  </a:lnTo>
                  <a:close/>
                </a:path>
                <a:path w="405764" h="405764">
                  <a:moveTo>
                    <a:pt x="244894" y="0"/>
                  </a:moveTo>
                  <a:lnTo>
                    <a:pt x="160248" y="0"/>
                  </a:lnTo>
                  <a:lnTo>
                    <a:pt x="154927" y="5334"/>
                  </a:lnTo>
                  <a:lnTo>
                    <a:pt x="154927" y="55333"/>
                  </a:lnTo>
                  <a:lnTo>
                    <a:pt x="147104" y="57861"/>
                  </a:lnTo>
                  <a:lnTo>
                    <a:pt x="139496" y="61010"/>
                  </a:lnTo>
                  <a:lnTo>
                    <a:pt x="132143" y="64757"/>
                  </a:lnTo>
                  <a:lnTo>
                    <a:pt x="178739" y="64757"/>
                  </a:lnTo>
                  <a:lnTo>
                    <a:pt x="178739" y="23812"/>
                  </a:lnTo>
                  <a:lnTo>
                    <a:pt x="250228" y="23812"/>
                  </a:lnTo>
                  <a:lnTo>
                    <a:pt x="250228" y="5334"/>
                  </a:lnTo>
                  <a:lnTo>
                    <a:pt x="244894" y="0"/>
                  </a:lnTo>
                  <a:close/>
                </a:path>
                <a:path w="405764" h="405764">
                  <a:moveTo>
                    <a:pt x="315277" y="30505"/>
                  </a:moveTo>
                  <a:lnTo>
                    <a:pt x="308965" y="30505"/>
                  </a:lnTo>
                  <a:lnTo>
                    <a:pt x="305930" y="31750"/>
                  </a:lnTo>
                  <a:lnTo>
                    <a:pt x="272999" y="64757"/>
                  </a:lnTo>
                  <a:lnTo>
                    <a:pt x="306671" y="64757"/>
                  </a:lnTo>
                  <a:lnTo>
                    <a:pt x="312115" y="59296"/>
                  </a:lnTo>
                  <a:lnTo>
                    <a:pt x="345821" y="59296"/>
                  </a:lnTo>
                  <a:lnTo>
                    <a:pt x="320535" y="33997"/>
                  </a:lnTo>
                  <a:lnTo>
                    <a:pt x="318338" y="31750"/>
                  </a:lnTo>
                  <a:lnTo>
                    <a:pt x="315277" y="30505"/>
                  </a:lnTo>
                  <a:close/>
                </a:path>
              </a:pathLst>
            </a:custGeom>
            <a:solidFill>
              <a:srgbClr val="A78A34"/>
            </a:solidFill>
          </p:spPr>
          <p:txBody>
            <a:bodyPr wrap="square" lIns="0" tIns="0" rIns="0" bIns="0" rtlCol="0"/>
            <a:lstStyle/>
            <a:p>
              <a:endParaRPr>
                <a:latin typeface="Segoe UI" panose="020B0502040204020203" pitchFamily="34" charset="0"/>
                <a:cs typeface="Segoe UI" panose="020B0502040204020203" pitchFamily="34" charset="0"/>
              </a:endParaRPr>
            </a:p>
          </p:txBody>
        </p:sp>
        <p:pic>
          <p:nvPicPr>
            <p:cNvPr id="37" name="object 44"/>
            <p:cNvPicPr/>
            <p:nvPr/>
          </p:nvPicPr>
          <p:blipFill>
            <a:blip r:embed="rId14" cstate="print"/>
            <a:stretch>
              <a:fillRect/>
            </a:stretch>
          </p:blipFill>
          <p:spPr>
            <a:xfrm>
              <a:off x="1600813" y="5119032"/>
              <a:ext cx="95326" cy="95326"/>
            </a:xfrm>
            <a:prstGeom prst="rect">
              <a:avLst/>
            </a:prstGeom>
          </p:spPr>
        </p:pic>
      </p:grpSp>
      <p:grpSp>
        <p:nvGrpSpPr>
          <p:cNvPr id="38" name="object 45"/>
          <p:cNvGrpSpPr/>
          <p:nvPr/>
        </p:nvGrpSpPr>
        <p:grpSpPr>
          <a:xfrm>
            <a:off x="4646349" y="4096563"/>
            <a:ext cx="715010" cy="703580"/>
            <a:chOff x="4471308" y="4970923"/>
            <a:chExt cx="715010" cy="703580"/>
          </a:xfrm>
        </p:grpSpPr>
        <p:sp>
          <p:nvSpPr>
            <p:cNvPr id="39" name="object 46"/>
            <p:cNvSpPr/>
            <p:nvPr/>
          </p:nvSpPr>
          <p:spPr>
            <a:xfrm>
              <a:off x="4753573" y="5227613"/>
              <a:ext cx="422909" cy="422909"/>
            </a:xfrm>
            <a:custGeom>
              <a:avLst/>
              <a:gdLst/>
              <a:ahLst/>
              <a:cxnLst/>
              <a:rect l="l" t="t" r="r" b="b"/>
              <a:pathLst>
                <a:path w="422910" h="422910">
                  <a:moveTo>
                    <a:pt x="211683" y="0"/>
                  </a:moveTo>
                  <a:lnTo>
                    <a:pt x="163125" y="5624"/>
                  </a:lnTo>
                  <a:lnTo>
                    <a:pt x="118556" y="21584"/>
                  </a:lnTo>
                  <a:lnTo>
                    <a:pt x="79246" y="46609"/>
                  </a:lnTo>
                  <a:lnTo>
                    <a:pt x="46465" y="79427"/>
                  </a:lnTo>
                  <a:lnTo>
                    <a:pt x="21483" y="118766"/>
                  </a:lnTo>
                  <a:lnTo>
                    <a:pt x="5571" y="163356"/>
                  </a:lnTo>
                  <a:lnTo>
                    <a:pt x="0" y="211924"/>
                  </a:lnTo>
                  <a:lnTo>
                    <a:pt x="873" y="230951"/>
                  </a:lnTo>
                  <a:lnTo>
                    <a:pt x="3441" y="249782"/>
                  </a:lnTo>
                  <a:lnTo>
                    <a:pt x="7686" y="268305"/>
                  </a:lnTo>
                  <a:lnTo>
                    <a:pt x="13588" y="286410"/>
                  </a:lnTo>
                  <a:lnTo>
                    <a:pt x="35585" y="278104"/>
                  </a:lnTo>
                  <a:lnTo>
                    <a:pt x="24262" y="228966"/>
                  </a:lnTo>
                  <a:lnTo>
                    <a:pt x="26174" y="180260"/>
                  </a:lnTo>
                  <a:lnTo>
                    <a:pt x="40276" y="134296"/>
                  </a:lnTo>
                  <a:lnTo>
                    <a:pt x="65523" y="93381"/>
                  </a:lnTo>
                  <a:lnTo>
                    <a:pt x="100871" y="59826"/>
                  </a:lnTo>
                  <a:lnTo>
                    <a:pt x="145275" y="35940"/>
                  </a:lnTo>
                  <a:lnTo>
                    <a:pt x="194411" y="24618"/>
                  </a:lnTo>
                  <a:lnTo>
                    <a:pt x="243113" y="26530"/>
                  </a:lnTo>
                  <a:lnTo>
                    <a:pt x="289074" y="40632"/>
                  </a:lnTo>
                  <a:lnTo>
                    <a:pt x="329986" y="65879"/>
                  </a:lnTo>
                  <a:lnTo>
                    <a:pt x="363544" y="101226"/>
                  </a:lnTo>
                  <a:lnTo>
                    <a:pt x="387438" y="145630"/>
                  </a:lnTo>
                  <a:lnTo>
                    <a:pt x="398765" y="194768"/>
                  </a:lnTo>
                  <a:lnTo>
                    <a:pt x="396855" y="243474"/>
                  </a:lnTo>
                  <a:lnTo>
                    <a:pt x="382752" y="289439"/>
                  </a:lnTo>
                  <a:lnTo>
                    <a:pt x="357503" y="330353"/>
                  </a:lnTo>
                  <a:lnTo>
                    <a:pt x="322153" y="363908"/>
                  </a:lnTo>
                  <a:lnTo>
                    <a:pt x="277748" y="387794"/>
                  </a:lnTo>
                  <a:lnTo>
                    <a:pt x="211521" y="399862"/>
                  </a:lnTo>
                  <a:lnTo>
                    <a:pt x="177986" y="396845"/>
                  </a:lnTo>
                  <a:lnTo>
                    <a:pt x="145275" y="387794"/>
                  </a:lnTo>
                  <a:lnTo>
                    <a:pt x="136994" y="409790"/>
                  </a:lnTo>
                  <a:lnTo>
                    <a:pt x="184379" y="421658"/>
                  </a:lnTo>
                  <a:lnTo>
                    <a:pt x="231683" y="422452"/>
                  </a:lnTo>
                  <a:lnTo>
                    <a:pt x="277267" y="412914"/>
                  </a:lnTo>
                  <a:lnTo>
                    <a:pt x="319496" y="393785"/>
                  </a:lnTo>
                  <a:lnTo>
                    <a:pt x="356730" y="365805"/>
                  </a:lnTo>
                  <a:lnTo>
                    <a:pt x="387331" y="329716"/>
                  </a:lnTo>
                  <a:lnTo>
                    <a:pt x="409663" y="286257"/>
                  </a:lnTo>
                  <a:lnTo>
                    <a:pt x="421523" y="238865"/>
                  </a:lnTo>
                  <a:lnTo>
                    <a:pt x="422314" y="191558"/>
                  </a:lnTo>
                  <a:lnTo>
                    <a:pt x="412777" y="145974"/>
                  </a:lnTo>
                  <a:lnTo>
                    <a:pt x="393650" y="103748"/>
                  </a:lnTo>
                  <a:lnTo>
                    <a:pt x="365674" y="66518"/>
                  </a:lnTo>
                  <a:lnTo>
                    <a:pt x="329587" y="35919"/>
                  </a:lnTo>
                  <a:lnTo>
                    <a:pt x="286130" y="13588"/>
                  </a:lnTo>
                  <a:lnTo>
                    <a:pt x="230702" y="873"/>
                  </a:lnTo>
                  <a:lnTo>
                    <a:pt x="211683" y="0"/>
                  </a:lnTo>
                  <a:close/>
                </a:path>
              </a:pathLst>
            </a:custGeom>
            <a:solidFill>
              <a:srgbClr val="A78A34"/>
            </a:solidFill>
          </p:spPr>
          <p:txBody>
            <a:bodyPr wrap="square" lIns="0" tIns="0" rIns="0" bIns="0" rtlCol="0"/>
            <a:lstStyle/>
            <a:p>
              <a:endParaRPr>
                <a:latin typeface="Segoe UI" panose="020B0502040204020203" pitchFamily="34" charset="0"/>
                <a:cs typeface="Segoe UI" panose="020B0502040204020203" pitchFamily="34" charset="0"/>
              </a:endParaRPr>
            </a:p>
          </p:txBody>
        </p:sp>
        <p:pic>
          <p:nvPicPr>
            <p:cNvPr id="40" name="object 47"/>
            <p:cNvPicPr/>
            <p:nvPr/>
          </p:nvPicPr>
          <p:blipFill>
            <a:blip r:embed="rId15" cstate="print"/>
            <a:stretch>
              <a:fillRect/>
            </a:stretch>
          </p:blipFill>
          <p:spPr>
            <a:xfrm>
              <a:off x="4859351" y="5334232"/>
              <a:ext cx="210911" cy="210119"/>
            </a:xfrm>
            <a:prstGeom prst="rect">
              <a:avLst/>
            </a:prstGeom>
          </p:spPr>
        </p:pic>
        <p:sp>
          <p:nvSpPr>
            <p:cNvPr id="41" name="object 48"/>
            <p:cNvSpPr/>
            <p:nvPr/>
          </p:nvSpPr>
          <p:spPr>
            <a:xfrm>
              <a:off x="4471301" y="4970932"/>
              <a:ext cx="715010" cy="703580"/>
            </a:xfrm>
            <a:custGeom>
              <a:avLst/>
              <a:gdLst/>
              <a:ahLst/>
              <a:cxnLst/>
              <a:rect l="l" t="t" r="r" b="b"/>
              <a:pathLst>
                <a:path w="715010" h="703579">
                  <a:moveTo>
                    <a:pt x="540969" y="468630"/>
                  </a:moveTo>
                  <a:lnTo>
                    <a:pt x="537273" y="450850"/>
                  </a:lnTo>
                  <a:lnTo>
                    <a:pt x="533908" y="445770"/>
                  </a:lnTo>
                  <a:lnTo>
                    <a:pt x="527189" y="435610"/>
                  </a:lnTo>
                  <a:lnTo>
                    <a:pt x="517461" y="429006"/>
                  </a:lnTo>
                  <a:lnTo>
                    <a:pt x="517461" y="468630"/>
                  </a:lnTo>
                  <a:lnTo>
                    <a:pt x="515607" y="478790"/>
                  </a:lnTo>
                  <a:lnTo>
                    <a:pt x="510578" y="485140"/>
                  </a:lnTo>
                  <a:lnTo>
                    <a:pt x="503097" y="490220"/>
                  </a:lnTo>
                  <a:lnTo>
                    <a:pt x="493928" y="492760"/>
                  </a:lnTo>
                  <a:lnTo>
                    <a:pt x="489889" y="492760"/>
                  </a:lnTo>
                  <a:lnTo>
                    <a:pt x="487946" y="491490"/>
                  </a:lnTo>
                  <a:lnTo>
                    <a:pt x="502234" y="477520"/>
                  </a:lnTo>
                  <a:lnTo>
                    <a:pt x="499681" y="474980"/>
                  </a:lnTo>
                  <a:lnTo>
                    <a:pt x="485622" y="461010"/>
                  </a:lnTo>
                  <a:lnTo>
                    <a:pt x="471297" y="474980"/>
                  </a:lnTo>
                  <a:lnTo>
                    <a:pt x="470750" y="472440"/>
                  </a:lnTo>
                  <a:lnTo>
                    <a:pt x="470446" y="471170"/>
                  </a:lnTo>
                  <a:lnTo>
                    <a:pt x="470395" y="468630"/>
                  </a:lnTo>
                  <a:lnTo>
                    <a:pt x="472249" y="459740"/>
                  </a:lnTo>
                  <a:lnTo>
                    <a:pt x="477291" y="452120"/>
                  </a:lnTo>
                  <a:lnTo>
                    <a:pt x="484759" y="447040"/>
                  </a:lnTo>
                  <a:lnTo>
                    <a:pt x="493928" y="445770"/>
                  </a:lnTo>
                  <a:lnTo>
                    <a:pt x="503097" y="447040"/>
                  </a:lnTo>
                  <a:lnTo>
                    <a:pt x="510578" y="452120"/>
                  </a:lnTo>
                  <a:lnTo>
                    <a:pt x="515607" y="459740"/>
                  </a:lnTo>
                  <a:lnTo>
                    <a:pt x="517461" y="468630"/>
                  </a:lnTo>
                  <a:lnTo>
                    <a:pt x="517461" y="429006"/>
                  </a:lnTo>
                  <a:lnTo>
                    <a:pt x="512241" y="425450"/>
                  </a:lnTo>
                  <a:lnTo>
                    <a:pt x="493928" y="421640"/>
                  </a:lnTo>
                  <a:lnTo>
                    <a:pt x="475627" y="425450"/>
                  </a:lnTo>
                  <a:lnTo>
                    <a:pt x="460692" y="435610"/>
                  </a:lnTo>
                  <a:lnTo>
                    <a:pt x="450608" y="450850"/>
                  </a:lnTo>
                  <a:lnTo>
                    <a:pt x="446913" y="468630"/>
                  </a:lnTo>
                  <a:lnTo>
                    <a:pt x="446938" y="477520"/>
                  </a:lnTo>
                  <a:lnTo>
                    <a:pt x="449237" y="485140"/>
                  </a:lnTo>
                  <a:lnTo>
                    <a:pt x="453555" y="492760"/>
                  </a:lnTo>
                  <a:lnTo>
                    <a:pt x="386829" y="559955"/>
                  </a:lnTo>
                  <a:lnTo>
                    <a:pt x="386829" y="628650"/>
                  </a:lnTo>
                  <a:lnTo>
                    <a:pt x="323659" y="673100"/>
                  </a:lnTo>
                  <a:lnTo>
                    <a:pt x="319239" y="660400"/>
                  </a:lnTo>
                  <a:lnTo>
                    <a:pt x="335584" y="643890"/>
                  </a:lnTo>
                  <a:lnTo>
                    <a:pt x="380847" y="598170"/>
                  </a:lnTo>
                  <a:lnTo>
                    <a:pt x="386829" y="628650"/>
                  </a:lnTo>
                  <a:lnTo>
                    <a:pt x="386829" y="559955"/>
                  </a:lnTo>
                  <a:lnTo>
                    <a:pt x="384187" y="562610"/>
                  </a:lnTo>
                  <a:lnTo>
                    <a:pt x="364236" y="558622"/>
                  </a:lnTo>
                  <a:lnTo>
                    <a:pt x="364236" y="581660"/>
                  </a:lnTo>
                  <a:lnTo>
                    <a:pt x="302590" y="643890"/>
                  </a:lnTo>
                  <a:lnTo>
                    <a:pt x="289280" y="638810"/>
                  </a:lnTo>
                  <a:lnTo>
                    <a:pt x="334467" y="576580"/>
                  </a:lnTo>
                  <a:lnTo>
                    <a:pt x="364236" y="581660"/>
                  </a:lnTo>
                  <a:lnTo>
                    <a:pt x="364236" y="558622"/>
                  </a:lnTo>
                  <a:lnTo>
                    <a:pt x="327113" y="551180"/>
                  </a:lnTo>
                  <a:lnTo>
                    <a:pt x="322465" y="552450"/>
                  </a:lnTo>
                  <a:lnTo>
                    <a:pt x="260959" y="638810"/>
                  </a:lnTo>
                  <a:lnTo>
                    <a:pt x="257187" y="643890"/>
                  </a:lnTo>
                  <a:lnTo>
                    <a:pt x="258432" y="651510"/>
                  </a:lnTo>
                  <a:lnTo>
                    <a:pt x="264668" y="655320"/>
                  </a:lnTo>
                  <a:lnTo>
                    <a:pt x="265722" y="656590"/>
                  </a:lnTo>
                  <a:lnTo>
                    <a:pt x="228219" y="675640"/>
                  </a:lnTo>
                  <a:lnTo>
                    <a:pt x="178409" y="680720"/>
                  </a:lnTo>
                  <a:lnTo>
                    <a:pt x="28790" y="680720"/>
                  </a:lnTo>
                  <a:lnTo>
                    <a:pt x="23533" y="675640"/>
                  </a:lnTo>
                  <a:lnTo>
                    <a:pt x="23533" y="662940"/>
                  </a:lnTo>
                  <a:lnTo>
                    <a:pt x="28790" y="656590"/>
                  </a:lnTo>
                  <a:lnTo>
                    <a:pt x="199923" y="656590"/>
                  </a:lnTo>
                  <a:lnTo>
                    <a:pt x="213664" y="654050"/>
                  </a:lnTo>
                  <a:lnTo>
                    <a:pt x="224878" y="646430"/>
                  </a:lnTo>
                  <a:lnTo>
                    <a:pt x="232448" y="635000"/>
                  </a:lnTo>
                  <a:lnTo>
                    <a:pt x="235216" y="622300"/>
                  </a:lnTo>
                  <a:lnTo>
                    <a:pt x="232448" y="608330"/>
                  </a:lnTo>
                  <a:lnTo>
                    <a:pt x="224878" y="596900"/>
                  </a:lnTo>
                  <a:lnTo>
                    <a:pt x="213664" y="589280"/>
                  </a:lnTo>
                  <a:lnTo>
                    <a:pt x="199923" y="586740"/>
                  </a:lnTo>
                  <a:lnTo>
                    <a:pt x="28790" y="586740"/>
                  </a:lnTo>
                  <a:lnTo>
                    <a:pt x="23533" y="581660"/>
                  </a:lnTo>
                  <a:lnTo>
                    <a:pt x="23533" y="568960"/>
                  </a:lnTo>
                  <a:lnTo>
                    <a:pt x="28790" y="562610"/>
                  </a:lnTo>
                  <a:lnTo>
                    <a:pt x="117627" y="562610"/>
                  </a:lnTo>
                  <a:lnTo>
                    <a:pt x="142659" y="558800"/>
                  </a:lnTo>
                  <a:lnTo>
                    <a:pt x="163855" y="546100"/>
                  </a:lnTo>
                  <a:lnTo>
                    <a:pt x="179374" y="527050"/>
                  </a:lnTo>
                  <a:lnTo>
                    <a:pt x="187388" y="502920"/>
                  </a:lnTo>
                  <a:lnTo>
                    <a:pt x="197281" y="497840"/>
                  </a:lnTo>
                  <a:lnTo>
                    <a:pt x="204952" y="490220"/>
                  </a:lnTo>
                  <a:lnTo>
                    <a:pt x="209283" y="481330"/>
                  </a:lnTo>
                  <a:lnTo>
                    <a:pt x="209905" y="480060"/>
                  </a:lnTo>
                  <a:lnTo>
                    <a:pt x="211683" y="468630"/>
                  </a:lnTo>
                  <a:lnTo>
                    <a:pt x="211683" y="457200"/>
                  </a:lnTo>
                  <a:lnTo>
                    <a:pt x="225425" y="454660"/>
                  </a:lnTo>
                  <a:lnTo>
                    <a:pt x="236651" y="447040"/>
                  </a:lnTo>
                  <a:lnTo>
                    <a:pt x="244208" y="435610"/>
                  </a:lnTo>
                  <a:lnTo>
                    <a:pt x="244462" y="434340"/>
                  </a:lnTo>
                  <a:lnTo>
                    <a:pt x="246989" y="421640"/>
                  </a:lnTo>
                  <a:lnTo>
                    <a:pt x="246989" y="398780"/>
                  </a:lnTo>
                  <a:lnTo>
                    <a:pt x="246989" y="386080"/>
                  </a:lnTo>
                  <a:lnTo>
                    <a:pt x="246989" y="363220"/>
                  </a:lnTo>
                  <a:lnTo>
                    <a:pt x="246989" y="345440"/>
                  </a:lnTo>
                  <a:lnTo>
                    <a:pt x="246989" y="336550"/>
                  </a:lnTo>
                  <a:lnTo>
                    <a:pt x="261899" y="327660"/>
                  </a:lnTo>
                  <a:lnTo>
                    <a:pt x="266153" y="325120"/>
                  </a:lnTo>
                  <a:lnTo>
                    <a:pt x="287451" y="312420"/>
                  </a:lnTo>
                  <a:lnTo>
                    <a:pt x="318960" y="279400"/>
                  </a:lnTo>
                  <a:lnTo>
                    <a:pt x="340639" y="238760"/>
                  </a:lnTo>
                  <a:lnTo>
                    <a:pt x="351624" y="195580"/>
                  </a:lnTo>
                  <a:lnTo>
                    <a:pt x="351066" y="149860"/>
                  </a:lnTo>
                  <a:lnTo>
                    <a:pt x="338074" y="104140"/>
                  </a:lnTo>
                  <a:lnTo>
                    <a:pt x="329285" y="89585"/>
                  </a:lnTo>
                  <a:lnTo>
                    <a:pt x="329285" y="175260"/>
                  </a:lnTo>
                  <a:lnTo>
                    <a:pt x="323088" y="218440"/>
                  </a:lnTo>
                  <a:lnTo>
                    <a:pt x="305511" y="256540"/>
                  </a:lnTo>
                  <a:lnTo>
                    <a:pt x="278206" y="288290"/>
                  </a:lnTo>
                  <a:lnTo>
                    <a:pt x="242849" y="312420"/>
                  </a:lnTo>
                  <a:lnTo>
                    <a:pt x="223456" y="318325"/>
                  </a:lnTo>
                  <a:lnTo>
                    <a:pt x="223456" y="345440"/>
                  </a:lnTo>
                  <a:lnTo>
                    <a:pt x="223456" y="427990"/>
                  </a:lnTo>
                  <a:lnTo>
                    <a:pt x="218173" y="434340"/>
                  </a:lnTo>
                  <a:lnTo>
                    <a:pt x="188175" y="434340"/>
                  </a:lnTo>
                  <a:lnTo>
                    <a:pt x="188175" y="457200"/>
                  </a:lnTo>
                  <a:lnTo>
                    <a:pt x="188175" y="474980"/>
                  </a:lnTo>
                  <a:lnTo>
                    <a:pt x="182930" y="481330"/>
                  </a:lnTo>
                  <a:lnTo>
                    <a:pt x="169913" y="481330"/>
                  </a:lnTo>
                  <a:lnTo>
                    <a:pt x="164668" y="474980"/>
                  </a:lnTo>
                  <a:lnTo>
                    <a:pt x="164668" y="457200"/>
                  </a:lnTo>
                  <a:lnTo>
                    <a:pt x="188175" y="457200"/>
                  </a:lnTo>
                  <a:lnTo>
                    <a:pt x="188175" y="434340"/>
                  </a:lnTo>
                  <a:lnTo>
                    <a:pt x="134620" y="434340"/>
                  </a:lnTo>
                  <a:lnTo>
                    <a:pt x="129362" y="427990"/>
                  </a:lnTo>
                  <a:lnTo>
                    <a:pt x="129362" y="421640"/>
                  </a:lnTo>
                  <a:lnTo>
                    <a:pt x="223456" y="421640"/>
                  </a:lnTo>
                  <a:lnTo>
                    <a:pt x="223456" y="398780"/>
                  </a:lnTo>
                  <a:lnTo>
                    <a:pt x="129362" y="398780"/>
                  </a:lnTo>
                  <a:lnTo>
                    <a:pt x="129362" y="386080"/>
                  </a:lnTo>
                  <a:lnTo>
                    <a:pt x="223456" y="386080"/>
                  </a:lnTo>
                  <a:lnTo>
                    <a:pt x="223456" y="363220"/>
                  </a:lnTo>
                  <a:lnTo>
                    <a:pt x="129362" y="363220"/>
                  </a:lnTo>
                  <a:lnTo>
                    <a:pt x="129362" y="345440"/>
                  </a:lnTo>
                  <a:lnTo>
                    <a:pt x="140944" y="347980"/>
                  </a:lnTo>
                  <a:lnTo>
                    <a:pt x="176415" y="351790"/>
                  </a:lnTo>
                  <a:lnTo>
                    <a:pt x="211886" y="347980"/>
                  </a:lnTo>
                  <a:lnTo>
                    <a:pt x="223456" y="345440"/>
                  </a:lnTo>
                  <a:lnTo>
                    <a:pt x="223456" y="318325"/>
                  </a:lnTo>
                  <a:lnTo>
                    <a:pt x="201104" y="325120"/>
                  </a:lnTo>
                  <a:lnTo>
                    <a:pt x="207797" y="245110"/>
                  </a:lnTo>
                  <a:lnTo>
                    <a:pt x="235216" y="245110"/>
                  </a:lnTo>
                  <a:lnTo>
                    <a:pt x="253517" y="241300"/>
                  </a:lnTo>
                  <a:lnTo>
                    <a:pt x="268465" y="232410"/>
                  </a:lnTo>
                  <a:lnTo>
                    <a:pt x="275183" y="222250"/>
                  </a:lnTo>
                  <a:lnTo>
                    <a:pt x="278549" y="217170"/>
                  </a:lnTo>
                  <a:lnTo>
                    <a:pt x="282244" y="198120"/>
                  </a:lnTo>
                  <a:lnTo>
                    <a:pt x="278549" y="180340"/>
                  </a:lnTo>
                  <a:lnTo>
                    <a:pt x="275183" y="175260"/>
                  </a:lnTo>
                  <a:lnTo>
                    <a:pt x="268452" y="165100"/>
                  </a:lnTo>
                  <a:lnTo>
                    <a:pt x="258762" y="158521"/>
                  </a:lnTo>
                  <a:lnTo>
                    <a:pt x="258762" y="198120"/>
                  </a:lnTo>
                  <a:lnTo>
                    <a:pt x="256908" y="208280"/>
                  </a:lnTo>
                  <a:lnTo>
                    <a:pt x="251866" y="214630"/>
                  </a:lnTo>
                  <a:lnTo>
                    <a:pt x="244386" y="219710"/>
                  </a:lnTo>
                  <a:lnTo>
                    <a:pt x="235216" y="222250"/>
                  </a:lnTo>
                  <a:lnTo>
                    <a:pt x="209740" y="222250"/>
                  </a:lnTo>
                  <a:lnTo>
                    <a:pt x="218579" y="181610"/>
                  </a:lnTo>
                  <a:lnTo>
                    <a:pt x="235216" y="175260"/>
                  </a:lnTo>
                  <a:lnTo>
                    <a:pt x="244386" y="176530"/>
                  </a:lnTo>
                  <a:lnTo>
                    <a:pt x="251866" y="181610"/>
                  </a:lnTo>
                  <a:lnTo>
                    <a:pt x="256908" y="189230"/>
                  </a:lnTo>
                  <a:lnTo>
                    <a:pt x="258762" y="198120"/>
                  </a:lnTo>
                  <a:lnTo>
                    <a:pt x="258762" y="158521"/>
                  </a:lnTo>
                  <a:lnTo>
                    <a:pt x="253492" y="154940"/>
                  </a:lnTo>
                  <a:lnTo>
                    <a:pt x="235191" y="151130"/>
                  </a:lnTo>
                  <a:lnTo>
                    <a:pt x="217119" y="154940"/>
                  </a:lnTo>
                  <a:lnTo>
                    <a:pt x="202285" y="165100"/>
                  </a:lnTo>
                  <a:lnTo>
                    <a:pt x="192151" y="179070"/>
                  </a:lnTo>
                  <a:lnTo>
                    <a:pt x="188175" y="198120"/>
                  </a:lnTo>
                  <a:lnTo>
                    <a:pt x="186156" y="222250"/>
                  </a:lnTo>
                  <a:lnTo>
                    <a:pt x="184213" y="222250"/>
                  </a:lnTo>
                  <a:lnTo>
                    <a:pt x="184213" y="245110"/>
                  </a:lnTo>
                  <a:lnTo>
                    <a:pt x="177368" y="327660"/>
                  </a:lnTo>
                  <a:lnTo>
                    <a:pt x="175475" y="327660"/>
                  </a:lnTo>
                  <a:lnTo>
                    <a:pt x="175260" y="325120"/>
                  </a:lnTo>
                  <a:lnTo>
                    <a:pt x="168579" y="245110"/>
                  </a:lnTo>
                  <a:lnTo>
                    <a:pt x="184213" y="245110"/>
                  </a:lnTo>
                  <a:lnTo>
                    <a:pt x="184213" y="222250"/>
                  </a:lnTo>
                  <a:lnTo>
                    <a:pt x="166611" y="222250"/>
                  </a:lnTo>
                  <a:lnTo>
                    <a:pt x="164668" y="198120"/>
                  </a:lnTo>
                  <a:lnTo>
                    <a:pt x="160972" y="180340"/>
                  </a:lnTo>
                  <a:lnTo>
                    <a:pt x="157607" y="175260"/>
                  </a:lnTo>
                  <a:lnTo>
                    <a:pt x="150888" y="165100"/>
                  </a:lnTo>
                  <a:lnTo>
                    <a:pt x="143052" y="159778"/>
                  </a:lnTo>
                  <a:lnTo>
                    <a:pt x="143052" y="222250"/>
                  </a:lnTo>
                  <a:lnTo>
                    <a:pt x="117627" y="222250"/>
                  </a:lnTo>
                  <a:lnTo>
                    <a:pt x="108458" y="219710"/>
                  </a:lnTo>
                  <a:lnTo>
                    <a:pt x="100977" y="214630"/>
                  </a:lnTo>
                  <a:lnTo>
                    <a:pt x="95935" y="208280"/>
                  </a:lnTo>
                  <a:lnTo>
                    <a:pt x="94081" y="198120"/>
                  </a:lnTo>
                  <a:lnTo>
                    <a:pt x="95935" y="189230"/>
                  </a:lnTo>
                  <a:lnTo>
                    <a:pt x="134378" y="181610"/>
                  </a:lnTo>
                  <a:lnTo>
                    <a:pt x="143052" y="222250"/>
                  </a:lnTo>
                  <a:lnTo>
                    <a:pt x="143052" y="159778"/>
                  </a:lnTo>
                  <a:lnTo>
                    <a:pt x="135928" y="154940"/>
                  </a:lnTo>
                  <a:lnTo>
                    <a:pt x="117627" y="151130"/>
                  </a:lnTo>
                  <a:lnTo>
                    <a:pt x="99314" y="154940"/>
                  </a:lnTo>
                  <a:lnTo>
                    <a:pt x="84340" y="165100"/>
                  </a:lnTo>
                  <a:lnTo>
                    <a:pt x="74256" y="180340"/>
                  </a:lnTo>
                  <a:lnTo>
                    <a:pt x="70548" y="198120"/>
                  </a:lnTo>
                  <a:lnTo>
                    <a:pt x="74256" y="217170"/>
                  </a:lnTo>
                  <a:lnTo>
                    <a:pt x="84340" y="232410"/>
                  </a:lnTo>
                  <a:lnTo>
                    <a:pt x="99314" y="241300"/>
                  </a:lnTo>
                  <a:lnTo>
                    <a:pt x="117627" y="245110"/>
                  </a:lnTo>
                  <a:lnTo>
                    <a:pt x="145021" y="245110"/>
                  </a:lnTo>
                  <a:lnTo>
                    <a:pt x="151688" y="325120"/>
                  </a:lnTo>
                  <a:lnTo>
                    <a:pt x="110032" y="312420"/>
                  </a:lnTo>
                  <a:lnTo>
                    <a:pt x="74726" y="289560"/>
                  </a:lnTo>
                  <a:lnTo>
                    <a:pt x="47434" y="256540"/>
                  </a:lnTo>
                  <a:lnTo>
                    <a:pt x="29819" y="218440"/>
                  </a:lnTo>
                  <a:lnTo>
                    <a:pt x="23533" y="175260"/>
                  </a:lnTo>
                  <a:lnTo>
                    <a:pt x="31267" y="127000"/>
                  </a:lnTo>
                  <a:lnTo>
                    <a:pt x="52920" y="85090"/>
                  </a:lnTo>
                  <a:lnTo>
                    <a:pt x="85979" y="52070"/>
                  </a:lnTo>
                  <a:lnTo>
                    <a:pt x="127927" y="29210"/>
                  </a:lnTo>
                  <a:lnTo>
                    <a:pt x="176237" y="21590"/>
                  </a:lnTo>
                  <a:lnTo>
                    <a:pt x="224574" y="29210"/>
                  </a:lnTo>
                  <a:lnTo>
                    <a:pt x="266573" y="50800"/>
                  </a:lnTo>
                  <a:lnTo>
                    <a:pt x="299694" y="83820"/>
                  </a:lnTo>
                  <a:lnTo>
                    <a:pt x="321449" y="125730"/>
                  </a:lnTo>
                  <a:lnTo>
                    <a:pt x="329285" y="175260"/>
                  </a:lnTo>
                  <a:lnTo>
                    <a:pt x="329285" y="89585"/>
                  </a:lnTo>
                  <a:lnTo>
                    <a:pt x="313550" y="63500"/>
                  </a:lnTo>
                  <a:lnTo>
                    <a:pt x="280390" y="33020"/>
                  </a:lnTo>
                  <a:lnTo>
                    <a:pt x="260616" y="21590"/>
                  </a:lnTo>
                  <a:lnTo>
                    <a:pt x="240842" y="10160"/>
                  </a:lnTo>
                  <a:lnTo>
                    <a:pt x="197091" y="0"/>
                  </a:lnTo>
                  <a:lnTo>
                    <a:pt x="151358" y="0"/>
                  </a:lnTo>
                  <a:lnTo>
                    <a:pt x="105854" y="12700"/>
                  </a:lnTo>
                  <a:lnTo>
                    <a:pt x="65392" y="38100"/>
                  </a:lnTo>
                  <a:lnTo>
                    <a:pt x="33883" y="71120"/>
                  </a:lnTo>
                  <a:lnTo>
                    <a:pt x="12192" y="110490"/>
                  </a:lnTo>
                  <a:lnTo>
                    <a:pt x="1181" y="153670"/>
                  </a:lnTo>
                  <a:lnTo>
                    <a:pt x="1739" y="199390"/>
                  </a:lnTo>
                  <a:lnTo>
                    <a:pt x="14719" y="245110"/>
                  </a:lnTo>
                  <a:lnTo>
                    <a:pt x="51689" y="299720"/>
                  </a:lnTo>
                  <a:lnTo>
                    <a:pt x="105854" y="336550"/>
                  </a:lnTo>
                  <a:lnTo>
                    <a:pt x="105854" y="421640"/>
                  </a:lnTo>
                  <a:lnTo>
                    <a:pt x="108623" y="435610"/>
                  </a:lnTo>
                  <a:lnTo>
                    <a:pt x="116192" y="447040"/>
                  </a:lnTo>
                  <a:lnTo>
                    <a:pt x="127406" y="454660"/>
                  </a:lnTo>
                  <a:lnTo>
                    <a:pt x="141135" y="457200"/>
                  </a:lnTo>
                  <a:lnTo>
                    <a:pt x="141135" y="468630"/>
                  </a:lnTo>
                  <a:lnTo>
                    <a:pt x="142760" y="480060"/>
                  </a:lnTo>
                  <a:lnTo>
                    <a:pt x="147345" y="488950"/>
                  </a:lnTo>
                  <a:lnTo>
                    <a:pt x="154457" y="496570"/>
                  </a:lnTo>
                  <a:lnTo>
                    <a:pt x="163703" y="501650"/>
                  </a:lnTo>
                  <a:lnTo>
                    <a:pt x="157772" y="516890"/>
                  </a:lnTo>
                  <a:lnTo>
                    <a:pt x="147383" y="528320"/>
                  </a:lnTo>
                  <a:lnTo>
                    <a:pt x="133642" y="537210"/>
                  </a:lnTo>
                  <a:lnTo>
                    <a:pt x="117627" y="539750"/>
                  </a:lnTo>
                  <a:lnTo>
                    <a:pt x="35306" y="539750"/>
                  </a:lnTo>
                  <a:lnTo>
                    <a:pt x="21564" y="542290"/>
                  </a:lnTo>
                  <a:lnTo>
                    <a:pt x="10337" y="549910"/>
                  </a:lnTo>
                  <a:lnTo>
                    <a:pt x="2781" y="561340"/>
                  </a:lnTo>
                  <a:lnTo>
                    <a:pt x="0" y="575310"/>
                  </a:lnTo>
                  <a:lnTo>
                    <a:pt x="2781" y="588010"/>
                  </a:lnTo>
                  <a:lnTo>
                    <a:pt x="10337" y="599440"/>
                  </a:lnTo>
                  <a:lnTo>
                    <a:pt x="21564" y="607060"/>
                  </a:lnTo>
                  <a:lnTo>
                    <a:pt x="35306" y="609600"/>
                  </a:lnTo>
                  <a:lnTo>
                    <a:pt x="206438" y="609600"/>
                  </a:lnTo>
                  <a:lnTo>
                    <a:pt x="211683" y="615950"/>
                  </a:lnTo>
                  <a:lnTo>
                    <a:pt x="211683" y="628650"/>
                  </a:lnTo>
                  <a:lnTo>
                    <a:pt x="206438" y="633730"/>
                  </a:lnTo>
                  <a:lnTo>
                    <a:pt x="35306" y="633730"/>
                  </a:lnTo>
                  <a:lnTo>
                    <a:pt x="21564" y="636270"/>
                  </a:lnTo>
                  <a:lnTo>
                    <a:pt x="10337" y="643890"/>
                  </a:lnTo>
                  <a:lnTo>
                    <a:pt x="2781" y="655320"/>
                  </a:lnTo>
                  <a:lnTo>
                    <a:pt x="0" y="669290"/>
                  </a:lnTo>
                  <a:lnTo>
                    <a:pt x="2781" y="683260"/>
                  </a:lnTo>
                  <a:lnTo>
                    <a:pt x="10337" y="693420"/>
                  </a:lnTo>
                  <a:lnTo>
                    <a:pt x="21564" y="701040"/>
                  </a:lnTo>
                  <a:lnTo>
                    <a:pt x="35306" y="703580"/>
                  </a:lnTo>
                  <a:lnTo>
                    <a:pt x="178409" y="703580"/>
                  </a:lnTo>
                  <a:lnTo>
                    <a:pt x="240576" y="697230"/>
                  </a:lnTo>
                  <a:lnTo>
                    <a:pt x="284772" y="680720"/>
                  </a:lnTo>
                  <a:lnTo>
                    <a:pt x="299085" y="674370"/>
                  </a:lnTo>
                  <a:lnTo>
                    <a:pt x="307975" y="701040"/>
                  </a:lnTo>
                  <a:lnTo>
                    <a:pt x="312470" y="703580"/>
                  </a:lnTo>
                  <a:lnTo>
                    <a:pt x="322364" y="703580"/>
                  </a:lnTo>
                  <a:lnTo>
                    <a:pt x="362889" y="674370"/>
                  </a:lnTo>
                  <a:lnTo>
                    <a:pt x="364642" y="673100"/>
                  </a:lnTo>
                  <a:lnTo>
                    <a:pt x="410451" y="640080"/>
                  </a:lnTo>
                  <a:lnTo>
                    <a:pt x="412318" y="636270"/>
                  </a:lnTo>
                  <a:lnTo>
                    <a:pt x="411378" y="631190"/>
                  </a:lnTo>
                  <a:lnTo>
                    <a:pt x="404698" y="598170"/>
                  </a:lnTo>
                  <a:lnTo>
                    <a:pt x="400850" y="579120"/>
                  </a:lnTo>
                  <a:lnTo>
                    <a:pt x="403377" y="576580"/>
                  </a:lnTo>
                  <a:lnTo>
                    <a:pt x="417258" y="562610"/>
                  </a:lnTo>
                  <a:lnTo>
                    <a:pt x="470268" y="509270"/>
                  </a:lnTo>
                  <a:lnTo>
                    <a:pt x="477418" y="513080"/>
                  </a:lnTo>
                  <a:lnTo>
                    <a:pt x="485571" y="515620"/>
                  </a:lnTo>
                  <a:lnTo>
                    <a:pt x="493928" y="515620"/>
                  </a:lnTo>
                  <a:lnTo>
                    <a:pt x="512241" y="511810"/>
                  </a:lnTo>
                  <a:lnTo>
                    <a:pt x="515975" y="509270"/>
                  </a:lnTo>
                  <a:lnTo>
                    <a:pt x="527189" y="501650"/>
                  </a:lnTo>
                  <a:lnTo>
                    <a:pt x="533603" y="492760"/>
                  </a:lnTo>
                  <a:lnTo>
                    <a:pt x="537273" y="487680"/>
                  </a:lnTo>
                  <a:lnTo>
                    <a:pt x="540969" y="468630"/>
                  </a:lnTo>
                  <a:close/>
                </a:path>
                <a:path w="715010" h="703579">
                  <a:moveTo>
                    <a:pt x="640943" y="213791"/>
                  </a:moveTo>
                  <a:lnTo>
                    <a:pt x="592226" y="191439"/>
                  </a:lnTo>
                  <a:lnTo>
                    <a:pt x="540702" y="178320"/>
                  </a:lnTo>
                  <a:lnTo>
                    <a:pt x="487667" y="174612"/>
                  </a:lnTo>
                  <a:lnTo>
                    <a:pt x="434403" y="180530"/>
                  </a:lnTo>
                  <a:lnTo>
                    <a:pt x="435140" y="168363"/>
                  </a:lnTo>
                  <a:lnTo>
                    <a:pt x="435140" y="162623"/>
                  </a:lnTo>
                  <a:lnTo>
                    <a:pt x="432206" y="123304"/>
                  </a:lnTo>
                  <a:lnTo>
                    <a:pt x="423354" y="85115"/>
                  </a:lnTo>
                  <a:lnTo>
                    <a:pt x="408800" y="48717"/>
                  </a:lnTo>
                  <a:lnTo>
                    <a:pt x="388747" y="14770"/>
                  </a:lnTo>
                  <a:lnTo>
                    <a:pt x="369481" y="28232"/>
                  </a:lnTo>
                  <a:lnTo>
                    <a:pt x="391223" y="66281"/>
                  </a:lnTo>
                  <a:lnTo>
                    <a:pt x="405295" y="107391"/>
                  </a:lnTo>
                  <a:lnTo>
                    <a:pt x="411403" y="150406"/>
                  </a:lnTo>
                  <a:lnTo>
                    <a:pt x="409282" y="194195"/>
                  </a:lnTo>
                  <a:lnTo>
                    <a:pt x="408724" y="198056"/>
                  </a:lnTo>
                  <a:lnTo>
                    <a:pt x="410184" y="201968"/>
                  </a:lnTo>
                  <a:lnTo>
                    <a:pt x="416064" y="207175"/>
                  </a:lnTo>
                  <a:lnTo>
                    <a:pt x="420166" y="208102"/>
                  </a:lnTo>
                  <a:lnTo>
                    <a:pt x="423951" y="207098"/>
                  </a:lnTo>
                  <a:lnTo>
                    <a:pt x="476504" y="198602"/>
                  </a:lnTo>
                  <a:lnTo>
                    <a:pt x="529234" y="200418"/>
                  </a:lnTo>
                  <a:lnTo>
                    <a:pt x="580618" y="212331"/>
                  </a:lnTo>
                  <a:lnTo>
                    <a:pt x="629170" y="234162"/>
                  </a:lnTo>
                  <a:lnTo>
                    <a:pt x="640943" y="213791"/>
                  </a:lnTo>
                  <a:close/>
                </a:path>
                <a:path w="715010" h="703579">
                  <a:moveTo>
                    <a:pt x="656945" y="489000"/>
                  </a:moveTo>
                  <a:lnTo>
                    <a:pt x="656717" y="446354"/>
                  </a:lnTo>
                  <a:lnTo>
                    <a:pt x="645744" y="405752"/>
                  </a:lnTo>
                  <a:lnTo>
                    <a:pt x="624878" y="369239"/>
                  </a:lnTo>
                  <a:lnTo>
                    <a:pt x="594969" y="338848"/>
                  </a:lnTo>
                  <a:lnTo>
                    <a:pt x="556856" y="316636"/>
                  </a:lnTo>
                  <a:lnTo>
                    <a:pt x="514223" y="305282"/>
                  </a:lnTo>
                  <a:lnTo>
                    <a:pt x="471576" y="305523"/>
                  </a:lnTo>
                  <a:lnTo>
                    <a:pt x="430961" y="316496"/>
                  </a:lnTo>
                  <a:lnTo>
                    <a:pt x="394436" y="337362"/>
                  </a:lnTo>
                  <a:lnTo>
                    <a:pt x="364045" y="367271"/>
                  </a:lnTo>
                  <a:lnTo>
                    <a:pt x="341833" y="405396"/>
                  </a:lnTo>
                  <a:lnTo>
                    <a:pt x="329260" y="468630"/>
                  </a:lnTo>
                  <a:lnTo>
                    <a:pt x="332447" y="500722"/>
                  </a:lnTo>
                  <a:lnTo>
                    <a:pt x="341960" y="531863"/>
                  </a:lnTo>
                  <a:lnTo>
                    <a:pt x="363677" y="522795"/>
                  </a:lnTo>
                  <a:lnTo>
                    <a:pt x="353174" y="478904"/>
                  </a:lnTo>
                  <a:lnTo>
                    <a:pt x="356755" y="435483"/>
                  </a:lnTo>
                  <a:lnTo>
                    <a:pt x="373189" y="395579"/>
                  </a:lnTo>
                  <a:lnTo>
                    <a:pt x="401205" y="362229"/>
                  </a:lnTo>
                  <a:lnTo>
                    <a:pt x="439559" y="338455"/>
                  </a:lnTo>
                  <a:lnTo>
                    <a:pt x="483463" y="327952"/>
                  </a:lnTo>
                  <a:lnTo>
                    <a:pt x="526884" y="331546"/>
                  </a:lnTo>
                  <a:lnTo>
                    <a:pt x="566788" y="347967"/>
                  </a:lnTo>
                  <a:lnTo>
                    <a:pt x="600138" y="375996"/>
                  </a:lnTo>
                  <a:lnTo>
                    <a:pt x="623900" y="414362"/>
                  </a:lnTo>
                  <a:lnTo>
                    <a:pt x="634403" y="458254"/>
                  </a:lnTo>
                  <a:lnTo>
                    <a:pt x="630809" y="501675"/>
                  </a:lnTo>
                  <a:lnTo>
                    <a:pt x="614387" y="541578"/>
                  </a:lnTo>
                  <a:lnTo>
                    <a:pt x="586359" y="574929"/>
                  </a:lnTo>
                  <a:lnTo>
                    <a:pt x="547992" y="598703"/>
                  </a:lnTo>
                  <a:lnTo>
                    <a:pt x="493826" y="609549"/>
                  </a:lnTo>
                  <a:lnTo>
                    <a:pt x="466331" y="606844"/>
                  </a:lnTo>
                  <a:lnTo>
                    <a:pt x="439635" y="598728"/>
                  </a:lnTo>
                  <a:lnTo>
                    <a:pt x="430593" y="620369"/>
                  </a:lnTo>
                  <a:lnTo>
                    <a:pt x="473227" y="631736"/>
                  </a:lnTo>
                  <a:lnTo>
                    <a:pt x="515874" y="631494"/>
                  </a:lnTo>
                  <a:lnTo>
                    <a:pt x="556488" y="620522"/>
                  </a:lnTo>
                  <a:lnTo>
                    <a:pt x="593001" y="599655"/>
                  </a:lnTo>
                  <a:lnTo>
                    <a:pt x="623392" y="569747"/>
                  </a:lnTo>
                  <a:lnTo>
                    <a:pt x="645591" y="531634"/>
                  </a:lnTo>
                  <a:lnTo>
                    <a:pt x="656945" y="489000"/>
                  </a:lnTo>
                  <a:close/>
                </a:path>
                <a:path w="715010" h="703579">
                  <a:moveTo>
                    <a:pt x="714425" y="273888"/>
                  </a:moveTo>
                  <a:lnTo>
                    <a:pt x="708228" y="267081"/>
                  </a:lnTo>
                  <a:lnTo>
                    <a:pt x="701827" y="260477"/>
                  </a:lnTo>
                  <a:lnTo>
                    <a:pt x="695210" y="254076"/>
                  </a:lnTo>
                  <a:lnTo>
                    <a:pt x="688390" y="247878"/>
                  </a:lnTo>
                  <a:lnTo>
                    <a:pt x="672833" y="265506"/>
                  </a:lnTo>
                  <a:lnTo>
                    <a:pt x="679107" y="271221"/>
                  </a:lnTo>
                  <a:lnTo>
                    <a:pt x="685203" y="277126"/>
                  </a:lnTo>
                  <a:lnTo>
                    <a:pt x="691095" y="283210"/>
                  </a:lnTo>
                  <a:lnTo>
                    <a:pt x="696798" y="289471"/>
                  </a:lnTo>
                  <a:lnTo>
                    <a:pt x="714425" y="273888"/>
                  </a:lnTo>
                  <a:close/>
                </a:path>
              </a:pathLst>
            </a:custGeom>
            <a:solidFill>
              <a:srgbClr val="A78A34"/>
            </a:solidFill>
          </p:spPr>
          <p:txBody>
            <a:bodyPr wrap="square" lIns="0" tIns="0" rIns="0" bIns="0" rtlCol="0"/>
            <a:lstStyle/>
            <a:p>
              <a:endParaRPr>
                <a:latin typeface="Segoe UI" panose="020B0502040204020203" pitchFamily="34" charset="0"/>
                <a:cs typeface="Segoe UI" panose="020B0502040204020203" pitchFamily="34" charset="0"/>
              </a:endParaRPr>
            </a:p>
          </p:txBody>
        </p:sp>
      </p:grpSp>
      <p:sp>
        <p:nvSpPr>
          <p:cNvPr id="42" name="object 11"/>
          <p:cNvSpPr txBox="1"/>
          <p:nvPr/>
        </p:nvSpPr>
        <p:spPr>
          <a:xfrm>
            <a:off x="8298744" y="2306357"/>
            <a:ext cx="2778787" cy="1949893"/>
          </a:xfrm>
          <a:prstGeom prst="rect">
            <a:avLst/>
          </a:prstGeom>
        </p:spPr>
        <p:txBody>
          <a:bodyPr vert="horz" wrap="square" lIns="0" tIns="13335" rIns="0" bIns="0" rtlCol="0">
            <a:spAutoFit/>
          </a:bodyPr>
          <a:lstStyle/>
          <a:p>
            <a:pPr marL="57150" algn="ctr">
              <a:lnSpc>
                <a:spcPts val="2605"/>
              </a:lnSpc>
              <a:spcBef>
                <a:spcPts val="105"/>
              </a:spcBef>
            </a:pPr>
            <a:r>
              <a:rPr lang="en-US" sz="2300" b="1" spc="-90" dirty="0" smtClean="0">
                <a:solidFill>
                  <a:srgbClr val="231F20"/>
                </a:solidFill>
                <a:latin typeface="Segoe UI" panose="020B0502040204020203" pitchFamily="34" charset="0"/>
                <a:cs typeface="Segoe UI" panose="020B0502040204020203" pitchFamily="34" charset="0"/>
              </a:rPr>
              <a:t>SME</a:t>
            </a:r>
          </a:p>
          <a:p>
            <a:pPr marL="57150" algn="ctr">
              <a:lnSpc>
                <a:spcPts val="2605"/>
              </a:lnSpc>
              <a:spcBef>
                <a:spcPts val="105"/>
              </a:spcBef>
            </a:pPr>
            <a:r>
              <a:rPr lang="en-US" sz="2300" b="1" spc="-90" dirty="0" smtClean="0">
                <a:solidFill>
                  <a:srgbClr val="231F20"/>
                </a:solidFill>
                <a:latin typeface="Segoe UI" panose="020B0502040204020203" pitchFamily="34" charset="0"/>
                <a:cs typeface="Segoe UI" panose="020B0502040204020203" pitchFamily="34" charset="0"/>
              </a:rPr>
              <a:t>Houses</a:t>
            </a:r>
            <a:endParaRPr sz="2300" dirty="0">
              <a:latin typeface="Segoe UI" panose="020B0502040204020203" pitchFamily="34" charset="0"/>
              <a:cs typeface="Segoe UI" panose="020B0502040204020203" pitchFamily="34" charset="0"/>
            </a:endParaRPr>
          </a:p>
          <a:p>
            <a:pPr marL="57150" marR="5080" algn="ctr">
              <a:lnSpc>
                <a:spcPts val="1900"/>
              </a:lnSpc>
              <a:spcBef>
                <a:spcPts val="80"/>
              </a:spcBef>
            </a:pPr>
            <a:r>
              <a:rPr lang="en-US" sz="1750" spc="-95" dirty="0">
                <a:solidFill>
                  <a:srgbClr val="231F20"/>
                </a:solidFill>
                <a:latin typeface="Segoe UI" panose="020B0502040204020203" pitchFamily="34" charset="0"/>
                <a:cs typeface="Segoe UI" panose="020B0502040204020203" pitchFamily="34" charset="0"/>
              </a:rPr>
              <a:t>a</a:t>
            </a:r>
            <a:r>
              <a:rPr lang="en-US" sz="1750" spc="-95" dirty="0" smtClean="0">
                <a:solidFill>
                  <a:srgbClr val="231F20"/>
                </a:solidFill>
                <a:latin typeface="Segoe UI" panose="020B0502040204020203" pitchFamily="34" charset="0"/>
                <a:cs typeface="Segoe UI" panose="020B0502040204020203" pitchFamily="34" charset="0"/>
              </a:rPr>
              <a:t>re one-stop-shops providing businesses</a:t>
            </a:r>
          </a:p>
          <a:p>
            <a:pPr marL="57150" marR="5080" algn="ctr">
              <a:lnSpc>
                <a:spcPts val="1900"/>
              </a:lnSpc>
              <a:spcBef>
                <a:spcPts val="80"/>
              </a:spcBef>
            </a:pPr>
            <a:r>
              <a:rPr lang="en-US" b="1" spc="-60" dirty="0" smtClean="0">
                <a:solidFill>
                  <a:srgbClr val="231F20"/>
                </a:solidFill>
                <a:latin typeface="Segoe UI" panose="020B0502040204020203" pitchFamily="34" charset="0"/>
                <a:cs typeface="Segoe UI" panose="020B0502040204020203" pitchFamily="34" charset="0"/>
              </a:rPr>
              <a:t>G2</a:t>
            </a:r>
            <a:r>
              <a:rPr lang="en-US" b="1" spc="-95" dirty="0" smtClean="0">
                <a:solidFill>
                  <a:srgbClr val="231F20"/>
                </a:solidFill>
                <a:latin typeface="Segoe UI" panose="020B0502040204020203" pitchFamily="34" charset="0"/>
                <a:cs typeface="Segoe UI" panose="020B0502040204020203" pitchFamily="34" charset="0"/>
              </a:rPr>
              <a:t>B</a:t>
            </a:r>
            <a:r>
              <a:rPr lang="en-US" b="1" spc="-5" dirty="0">
                <a:solidFill>
                  <a:srgbClr val="231F20"/>
                </a:solidFill>
                <a:latin typeface="Segoe UI" panose="020B0502040204020203" pitchFamily="34" charset="0"/>
                <a:cs typeface="Segoe UI" panose="020B0502040204020203" pitchFamily="34" charset="0"/>
              </a:rPr>
              <a:t> </a:t>
            </a:r>
            <a:r>
              <a:rPr lang="en-US" b="1" spc="-5" dirty="0" smtClean="0">
                <a:solidFill>
                  <a:srgbClr val="231F20"/>
                </a:solidFill>
                <a:latin typeface="Segoe UI" panose="020B0502040204020203" pitchFamily="34" charset="0"/>
                <a:cs typeface="Segoe UI" panose="020B0502040204020203" pitchFamily="34" charset="0"/>
              </a:rPr>
              <a:t>and </a:t>
            </a:r>
            <a:r>
              <a:rPr lang="en-US" b="1" spc="-55" dirty="0" smtClean="0">
                <a:solidFill>
                  <a:srgbClr val="231F20"/>
                </a:solidFill>
                <a:latin typeface="Segoe UI" panose="020B0502040204020203" pitchFamily="34" charset="0"/>
                <a:cs typeface="Segoe UI" panose="020B0502040204020203" pitchFamily="34" charset="0"/>
              </a:rPr>
              <a:t>B2B services </a:t>
            </a:r>
          </a:p>
          <a:p>
            <a:pPr marL="57150" marR="5080" algn="ctr">
              <a:lnSpc>
                <a:spcPts val="1900"/>
              </a:lnSpc>
              <a:spcBef>
                <a:spcPts val="80"/>
              </a:spcBef>
            </a:pPr>
            <a:r>
              <a:rPr lang="en-US" spc="-55" dirty="0" smtClean="0">
                <a:solidFill>
                  <a:srgbClr val="231F20"/>
                </a:solidFill>
                <a:latin typeface="Segoe UI" panose="020B0502040204020203" pitchFamily="34" charset="0"/>
                <a:cs typeface="Segoe UI" panose="020B0502040204020203" pitchFamily="34" charset="0"/>
              </a:rPr>
              <a:t>in operative, transparent and comfort manner.  </a:t>
            </a:r>
            <a:endParaRPr sz="1750" dirty="0">
              <a:latin typeface="Segoe UI" panose="020B0502040204020203" pitchFamily="34" charset="0"/>
              <a:cs typeface="Segoe UI" panose="020B0502040204020203" pitchFamily="34" charset="0"/>
            </a:endParaRPr>
          </a:p>
        </p:txBody>
      </p:sp>
      <p:sp>
        <p:nvSpPr>
          <p:cNvPr id="43" name="object 12"/>
          <p:cNvSpPr/>
          <p:nvPr/>
        </p:nvSpPr>
        <p:spPr>
          <a:xfrm>
            <a:off x="8233516" y="1752600"/>
            <a:ext cx="2991964" cy="3592659"/>
          </a:xfrm>
          <a:custGeom>
            <a:avLst/>
            <a:gdLst/>
            <a:ahLst/>
            <a:cxnLst/>
            <a:rect l="l" t="t" r="r" b="b"/>
            <a:pathLst>
              <a:path w="3254375" h="3926204">
                <a:moveTo>
                  <a:pt x="2263889" y="0"/>
                </a:moveTo>
                <a:lnTo>
                  <a:pt x="302348" y="0"/>
                </a:lnTo>
                <a:lnTo>
                  <a:pt x="253371" y="3964"/>
                </a:lnTo>
                <a:lnTo>
                  <a:pt x="206886" y="15438"/>
                </a:lnTo>
                <a:lnTo>
                  <a:pt x="163521" y="33796"/>
                </a:lnTo>
                <a:lnTo>
                  <a:pt x="123902" y="58409"/>
                </a:lnTo>
                <a:lnTo>
                  <a:pt x="88657" y="88652"/>
                </a:lnTo>
                <a:lnTo>
                  <a:pt x="58413" y="123896"/>
                </a:lnTo>
                <a:lnTo>
                  <a:pt x="33798" y="163515"/>
                </a:lnTo>
                <a:lnTo>
                  <a:pt x="15439" y="206881"/>
                </a:lnTo>
                <a:lnTo>
                  <a:pt x="3964" y="253368"/>
                </a:lnTo>
                <a:lnTo>
                  <a:pt x="0" y="302348"/>
                </a:lnTo>
                <a:lnTo>
                  <a:pt x="0" y="3113912"/>
                </a:lnTo>
                <a:lnTo>
                  <a:pt x="3964" y="3162886"/>
                </a:lnTo>
                <a:lnTo>
                  <a:pt x="15439" y="3209368"/>
                </a:lnTo>
                <a:lnTo>
                  <a:pt x="33798" y="3252732"/>
                </a:lnTo>
                <a:lnTo>
                  <a:pt x="58413" y="3292349"/>
                </a:lnTo>
                <a:lnTo>
                  <a:pt x="88657" y="3327593"/>
                </a:lnTo>
                <a:lnTo>
                  <a:pt x="123902" y="3357836"/>
                </a:lnTo>
                <a:lnTo>
                  <a:pt x="163521" y="3382450"/>
                </a:lnTo>
                <a:lnTo>
                  <a:pt x="206886" y="3400809"/>
                </a:lnTo>
                <a:lnTo>
                  <a:pt x="253371" y="3412284"/>
                </a:lnTo>
                <a:lnTo>
                  <a:pt x="302348" y="3416249"/>
                </a:lnTo>
                <a:lnTo>
                  <a:pt x="1376934" y="3416249"/>
                </a:lnTo>
                <a:lnTo>
                  <a:pt x="1376934" y="3883075"/>
                </a:lnTo>
                <a:lnTo>
                  <a:pt x="1378810" y="3895618"/>
                </a:lnTo>
                <a:lnTo>
                  <a:pt x="1384138" y="3906842"/>
                </a:lnTo>
                <a:lnTo>
                  <a:pt x="1392460" y="3916063"/>
                </a:lnTo>
                <a:lnTo>
                  <a:pt x="1403324" y="3922598"/>
                </a:lnTo>
                <a:lnTo>
                  <a:pt x="1403608" y="3924027"/>
                </a:lnTo>
                <a:lnTo>
                  <a:pt x="1399470" y="3925042"/>
                </a:lnTo>
                <a:lnTo>
                  <a:pt x="1395370" y="3925648"/>
                </a:lnTo>
                <a:lnTo>
                  <a:pt x="1395768" y="3925849"/>
                </a:lnTo>
                <a:lnTo>
                  <a:pt x="1419694" y="3925849"/>
                </a:lnTo>
                <a:lnTo>
                  <a:pt x="1427970" y="3925040"/>
                </a:lnTo>
                <a:lnTo>
                  <a:pt x="1435931" y="3922648"/>
                </a:lnTo>
                <a:lnTo>
                  <a:pt x="1443340" y="3918723"/>
                </a:lnTo>
                <a:lnTo>
                  <a:pt x="1449959" y="3913314"/>
                </a:lnTo>
                <a:lnTo>
                  <a:pt x="1947011" y="3416249"/>
                </a:lnTo>
                <a:lnTo>
                  <a:pt x="2951645" y="3416249"/>
                </a:lnTo>
                <a:lnTo>
                  <a:pt x="3000625" y="3412284"/>
                </a:lnTo>
                <a:lnTo>
                  <a:pt x="3047113" y="3400809"/>
                </a:lnTo>
                <a:lnTo>
                  <a:pt x="3090481" y="3382450"/>
                </a:lnTo>
                <a:lnTo>
                  <a:pt x="3130101" y="3357836"/>
                </a:lnTo>
                <a:lnTo>
                  <a:pt x="3165348" y="3327593"/>
                </a:lnTo>
                <a:lnTo>
                  <a:pt x="3195592" y="3292349"/>
                </a:lnTo>
                <a:lnTo>
                  <a:pt x="3220207" y="3252732"/>
                </a:lnTo>
                <a:lnTo>
                  <a:pt x="3238566" y="3209368"/>
                </a:lnTo>
                <a:lnTo>
                  <a:pt x="3250042" y="3162886"/>
                </a:lnTo>
                <a:lnTo>
                  <a:pt x="3254006" y="3113912"/>
                </a:lnTo>
                <a:lnTo>
                  <a:pt x="3254006" y="1068946"/>
                </a:lnTo>
                <a:lnTo>
                  <a:pt x="3250646" y="1052297"/>
                </a:lnTo>
                <a:lnTo>
                  <a:pt x="3241481" y="1038701"/>
                </a:lnTo>
                <a:lnTo>
                  <a:pt x="3227882" y="1029534"/>
                </a:lnTo>
                <a:lnTo>
                  <a:pt x="3211220" y="1026172"/>
                </a:lnTo>
                <a:lnTo>
                  <a:pt x="3194571" y="1029534"/>
                </a:lnTo>
                <a:lnTo>
                  <a:pt x="3180975" y="1038701"/>
                </a:lnTo>
                <a:lnTo>
                  <a:pt x="3171808" y="1052297"/>
                </a:lnTo>
                <a:lnTo>
                  <a:pt x="3168446" y="1068946"/>
                </a:lnTo>
                <a:lnTo>
                  <a:pt x="3168446" y="3113912"/>
                </a:lnTo>
                <a:lnTo>
                  <a:pt x="3162710" y="3163558"/>
                </a:lnTo>
                <a:lnTo>
                  <a:pt x="3146377" y="3209165"/>
                </a:lnTo>
                <a:lnTo>
                  <a:pt x="3120757" y="3249420"/>
                </a:lnTo>
                <a:lnTo>
                  <a:pt x="3087163" y="3283013"/>
                </a:lnTo>
                <a:lnTo>
                  <a:pt x="3046905" y="3308632"/>
                </a:lnTo>
                <a:lnTo>
                  <a:pt x="3001295" y="3324966"/>
                </a:lnTo>
                <a:lnTo>
                  <a:pt x="2951645" y="3330701"/>
                </a:lnTo>
                <a:lnTo>
                  <a:pt x="1929295" y="3330701"/>
                </a:lnTo>
                <a:lnTo>
                  <a:pt x="1920912" y="3331531"/>
                </a:lnTo>
                <a:lnTo>
                  <a:pt x="1912926" y="3333959"/>
                </a:lnTo>
                <a:lnTo>
                  <a:pt x="1905561" y="3337892"/>
                </a:lnTo>
                <a:lnTo>
                  <a:pt x="1899043" y="3343236"/>
                </a:lnTo>
                <a:lnTo>
                  <a:pt x="1462493" y="3779786"/>
                </a:lnTo>
                <a:lnTo>
                  <a:pt x="1462493" y="3373462"/>
                </a:lnTo>
                <a:lnTo>
                  <a:pt x="1459130" y="3356815"/>
                </a:lnTo>
                <a:lnTo>
                  <a:pt x="1449959" y="3343224"/>
                </a:lnTo>
                <a:lnTo>
                  <a:pt x="1436358" y="3334061"/>
                </a:lnTo>
                <a:lnTo>
                  <a:pt x="1419707" y="3330701"/>
                </a:lnTo>
                <a:lnTo>
                  <a:pt x="302348" y="3330701"/>
                </a:lnTo>
                <a:lnTo>
                  <a:pt x="252699" y="3324966"/>
                </a:lnTo>
                <a:lnTo>
                  <a:pt x="207091" y="3308632"/>
                </a:lnTo>
                <a:lnTo>
                  <a:pt x="166835" y="3283013"/>
                </a:lnTo>
                <a:lnTo>
                  <a:pt x="133243" y="3249420"/>
                </a:lnTo>
                <a:lnTo>
                  <a:pt x="107626" y="3209165"/>
                </a:lnTo>
                <a:lnTo>
                  <a:pt x="91295" y="3163558"/>
                </a:lnTo>
                <a:lnTo>
                  <a:pt x="85559" y="3113912"/>
                </a:lnTo>
                <a:lnTo>
                  <a:pt x="85559" y="302348"/>
                </a:lnTo>
                <a:lnTo>
                  <a:pt x="91295" y="252699"/>
                </a:lnTo>
                <a:lnTo>
                  <a:pt x="107626" y="207091"/>
                </a:lnTo>
                <a:lnTo>
                  <a:pt x="133243" y="166835"/>
                </a:lnTo>
                <a:lnTo>
                  <a:pt x="166835" y="133243"/>
                </a:lnTo>
                <a:lnTo>
                  <a:pt x="207091" y="107626"/>
                </a:lnTo>
                <a:lnTo>
                  <a:pt x="252699" y="91295"/>
                </a:lnTo>
                <a:lnTo>
                  <a:pt x="302348" y="85559"/>
                </a:lnTo>
                <a:lnTo>
                  <a:pt x="2263889" y="85559"/>
                </a:lnTo>
                <a:lnTo>
                  <a:pt x="2280550" y="82198"/>
                </a:lnTo>
                <a:lnTo>
                  <a:pt x="2294150" y="73029"/>
                </a:lnTo>
                <a:lnTo>
                  <a:pt x="2303315" y="59429"/>
                </a:lnTo>
                <a:lnTo>
                  <a:pt x="2306675" y="42773"/>
                </a:lnTo>
                <a:lnTo>
                  <a:pt x="2303315" y="26124"/>
                </a:lnTo>
                <a:lnTo>
                  <a:pt x="2294150" y="12528"/>
                </a:lnTo>
                <a:lnTo>
                  <a:pt x="2280550" y="3361"/>
                </a:lnTo>
                <a:lnTo>
                  <a:pt x="2263889" y="0"/>
                </a:lnTo>
                <a:close/>
              </a:path>
            </a:pathLst>
          </a:custGeom>
          <a:solidFill>
            <a:srgbClr val="B0B5B6"/>
          </a:solidFill>
        </p:spPr>
        <p:txBody>
          <a:bodyPr wrap="square" lIns="0" tIns="0" rIns="0" bIns="0" rtlCol="0"/>
          <a:lstStyle/>
          <a:p>
            <a:endParaRPr/>
          </a:p>
        </p:txBody>
      </p:sp>
      <p:sp>
        <p:nvSpPr>
          <p:cNvPr id="45"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en-US" sz="2400" spc="-5" dirty="0" smtClean="0">
                <a:solidFill>
                  <a:srgbClr val="FFFFFF"/>
                </a:solidFill>
                <a:latin typeface="Arial MT"/>
                <a:cs typeface="Arial MT"/>
              </a:rPr>
              <a:t>4</a:t>
            </a:r>
            <a:endParaRPr sz="2400" dirty="0">
              <a:latin typeface="Arial MT"/>
              <a:cs typeface="Arial MT"/>
            </a:endParaRPr>
          </a:p>
        </p:txBody>
      </p:sp>
    </p:spTree>
    <p:extLst>
      <p:ext uri="{BB962C8B-B14F-4D97-AF65-F5344CB8AC3E}">
        <p14:creationId xmlns:p14="http://schemas.microsoft.com/office/powerpoint/2010/main" val="2497401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SME HOUSES</a:t>
            </a:r>
            <a:endParaRPr lang="en-US" dirty="0"/>
          </a:p>
        </p:txBody>
      </p:sp>
      <p:pic>
        <p:nvPicPr>
          <p:cNvPr id="21" name="Рисунок 24"/>
          <p:cNvPicPr>
            <a:picLocks noChangeAspect="1"/>
          </p:cNvPicPr>
          <p:nvPr/>
        </p:nvPicPr>
        <p:blipFill>
          <a:blip r:embed="rId3"/>
          <a:stretch>
            <a:fillRect/>
          </a:stretch>
        </p:blipFill>
        <p:spPr>
          <a:xfrm rot="5400000">
            <a:off x="1683239" y="3366956"/>
            <a:ext cx="3731795" cy="4572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28" name="object 6"/>
          <p:cNvSpPr txBox="1"/>
          <p:nvPr/>
        </p:nvSpPr>
        <p:spPr>
          <a:xfrm>
            <a:off x="610799" y="1458161"/>
            <a:ext cx="2832576" cy="320216"/>
          </a:xfrm>
          <a:prstGeom prst="rect">
            <a:avLst/>
          </a:prstGeom>
        </p:spPr>
        <p:txBody>
          <a:bodyPr vert="horz" wrap="square" lIns="0" tIns="12700" rIns="0" bIns="0" rtlCol="0">
            <a:spAutoFit/>
          </a:bodyPr>
          <a:lstStyle/>
          <a:p>
            <a:pPr marL="43815" marR="5080" indent="-31750" algn="ctr">
              <a:lnSpc>
                <a:spcPct val="108300"/>
              </a:lnSpc>
              <a:spcBef>
                <a:spcPts val="100"/>
              </a:spcBef>
            </a:pPr>
            <a:r>
              <a:rPr lang="en-US" sz="2000" b="1" spc="-85" dirty="0" err="1" smtClean="0">
                <a:solidFill>
                  <a:srgbClr val="231F20"/>
                </a:solidFill>
                <a:latin typeface="Segoe UI" panose="020B0502040204020203" pitchFamily="34" charset="0"/>
                <a:cs typeface="Segoe UI" panose="020B0502040204020203" pitchFamily="34" charset="0"/>
              </a:rPr>
              <a:t>Khachmaz</a:t>
            </a:r>
            <a:r>
              <a:rPr lang="en-US" sz="2000" b="1" spc="-85" dirty="0">
                <a:solidFill>
                  <a:srgbClr val="231F20"/>
                </a:solidFill>
                <a:latin typeface="Segoe UI" panose="020B0502040204020203" pitchFamily="34" charset="0"/>
                <a:cs typeface="Segoe UI" panose="020B0502040204020203" pitchFamily="34" charset="0"/>
              </a:rPr>
              <a:t> </a:t>
            </a:r>
            <a:r>
              <a:rPr lang="en-US" sz="2000" b="1" spc="-85" dirty="0" smtClean="0">
                <a:solidFill>
                  <a:srgbClr val="231F20"/>
                </a:solidFill>
                <a:latin typeface="Segoe UI" panose="020B0502040204020203" pitchFamily="34" charset="0"/>
                <a:cs typeface="Segoe UI" panose="020B0502040204020203" pitchFamily="34" charset="0"/>
              </a:rPr>
              <a:t>SME House</a:t>
            </a:r>
            <a:endParaRPr sz="2000" dirty="0">
              <a:latin typeface="Segoe UI" panose="020B0502040204020203" pitchFamily="34" charset="0"/>
              <a:cs typeface="Segoe UI" panose="020B0502040204020203" pitchFamily="34" charset="0"/>
            </a:endParaRPr>
          </a:p>
        </p:txBody>
      </p:sp>
      <p:sp>
        <p:nvSpPr>
          <p:cNvPr id="30" name="object 6"/>
          <p:cNvSpPr txBox="1"/>
          <p:nvPr/>
        </p:nvSpPr>
        <p:spPr>
          <a:xfrm>
            <a:off x="3652912" y="1458161"/>
            <a:ext cx="2472750" cy="320216"/>
          </a:xfrm>
          <a:prstGeom prst="rect">
            <a:avLst/>
          </a:prstGeom>
        </p:spPr>
        <p:txBody>
          <a:bodyPr vert="horz" wrap="square" lIns="0" tIns="12700" rIns="0" bIns="0" rtlCol="0">
            <a:spAutoFit/>
          </a:bodyPr>
          <a:lstStyle/>
          <a:p>
            <a:pPr marL="43815" marR="5080" indent="-31750" algn="ctr">
              <a:lnSpc>
                <a:spcPct val="108300"/>
              </a:lnSpc>
              <a:spcBef>
                <a:spcPts val="100"/>
              </a:spcBef>
            </a:pPr>
            <a:r>
              <a:rPr lang="en-US" sz="2000" b="1" spc="-85" dirty="0" err="1" smtClean="0">
                <a:solidFill>
                  <a:srgbClr val="231F20"/>
                </a:solidFill>
                <a:latin typeface="Segoe UI" panose="020B0502040204020203" pitchFamily="34" charset="0"/>
                <a:cs typeface="Segoe UI" panose="020B0502040204020203" pitchFamily="34" charset="0"/>
              </a:rPr>
              <a:t>Yevlakh</a:t>
            </a:r>
            <a:r>
              <a:rPr lang="en-US" sz="2000" b="1" spc="-85" dirty="0" smtClean="0">
                <a:solidFill>
                  <a:srgbClr val="231F20"/>
                </a:solidFill>
                <a:latin typeface="Segoe UI" panose="020B0502040204020203" pitchFamily="34" charset="0"/>
                <a:cs typeface="Segoe UI" panose="020B0502040204020203" pitchFamily="34" charset="0"/>
              </a:rPr>
              <a:t> SME House</a:t>
            </a:r>
            <a:endParaRPr sz="2000" dirty="0">
              <a:latin typeface="Segoe UI" panose="020B0502040204020203" pitchFamily="34" charset="0"/>
              <a:cs typeface="Segoe UI" panose="020B0502040204020203" pitchFamily="34" charset="0"/>
            </a:endParaRPr>
          </a:p>
        </p:txBody>
      </p:sp>
      <p:sp>
        <p:nvSpPr>
          <p:cNvPr id="38"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en-US" sz="2400" spc="-5" dirty="0">
                <a:solidFill>
                  <a:srgbClr val="FFFFFF"/>
                </a:solidFill>
                <a:latin typeface="Arial MT"/>
                <a:cs typeface="Arial MT"/>
              </a:rPr>
              <a:t>5</a:t>
            </a:r>
            <a:endParaRPr sz="2400" dirty="0">
              <a:latin typeface="Arial MT"/>
              <a:cs typeface="Arial MT"/>
            </a:endParaRPr>
          </a:p>
        </p:txBody>
      </p:sp>
      <p:sp>
        <p:nvSpPr>
          <p:cNvPr id="3" name="TextBox 2"/>
          <p:cNvSpPr txBox="1"/>
          <p:nvPr/>
        </p:nvSpPr>
        <p:spPr>
          <a:xfrm>
            <a:off x="1136867" y="2133600"/>
            <a:ext cx="1562028" cy="2185214"/>
          </a:xfrm>
          <a:prstGeom prst="rect">
            <a:avLst/>
          </a:prstGeom>
          <a:noFill/>
        </p:spPr>
        <p:txBody>
          <a:bodyPr wrap="square" rtlCol="0">
            <a:spAutoFit/>
          </a:bodyPr>
          <a:lstStyle/>
          <a:p>
            <a:pPr algn="ctr"/>
            <a:r>
              <a:rPr lang="en-US" sz="2000" b="1" dirty="0" smtClean="0">
                <a:cs typeface="Segoe UI Semibold" panose="020B0702040204020203" pitchFamily="34" charset="0"/>
              </a:rPr>
              <a:t>14</a:t>
            </a:r>
          </a:p>
          <a:p>
            <a:pPr algn="ctr"/>
            <a:r>
              <a:rPr lang="en-US" sz="1400" i="1" dirty="0" smtClean="0">
                <a:cs typeface="Segoe UI Semibold" panose="020B0702040204020203" pitchFamily="34" charset="0"/>
              </a:rPr>
              <a:t>Government and private bodies</a:t>
            </a:r>
          </a:p>
          <a:p>
            <a:pPr algn="ctr"/>
            <a:r>
              <a:rPr lang="en-US" sz="2000" b="1" dirty="0" smtClean="0">
                <a:cs typeface="Segoe UI Semibold" panose="020B0702040204020203" pitchFamily="34" charset="0"/>
              </a:rPr>
              <a:t>24</a:t>
            </a:r>
          </a:p>
          <a:p>
            <a:pPr algn="ctr"/>
            <a:r>
              <a:rPr lang="en-US" sz="1400" i="1" dirty="0" smtClean="0">
                <a:cs typeface="Segoe UI Semibold" panose="020B0702040204020203" pitchFamily="34" charset="0"/>
              </a:rPr>
              <a:t>Service desks</a:t>
            </a:r>
          </a:p>
          <a:p>
            <a:pPr algn="ctr"/>
            <a:r>
              <a:rPr lang="en-US" b="1" dirty="0" smtClean="0">
                <a:cs typeface="Segoe UI Semibold" panose="020B0702040204020203" pitchFamily="34" charset="0"/>
              </a:rPr>
              <a:t>More than</a:t>
            </a:r>
          </a:p>
          <a:p>
            <a:pPr algn="ctr"/>
            <a:r>
              <a:rPr lang="en-US" sz="2000" b="1" dirty="0" smtClean="0">
                <a:cs typeface="Segoe UI Semibold" panose="020B0702040204020203" pitchFamily="34" charset="0"/>
              </a:rPr>
              <a:t>240</a:t>
            </a:r>
          </a:p>
          <a:p>
            <a:pPr algn="ctr"/>
            <a:r>
              <a:rPr lang="en-US" sz="1400" i="1" dirty="0" smtClean="0">
                <a:cs typeface="Segoe UI Semibold" panose="020B0702040204020203" pitchFamily="34" charset="0"/>
              </a:rPr>
              <a:t>Services</a:t>
            </a:r>
            <a:endParaRPr lang="ru-RU" sz="1400" i="1" dirty="0">
              <a:cs typeface="Segoe UI Semibold" panose="020B0702040204020203" pitchFamily="34" charset="0"/>
            </a:endParaRPr>
          </a:p>
        </p:txBody>
      </p:sp>
      <p:sp>
        <p:nvSpPr>
          <p:cNvPr id="37" name="TextBox 36"/>
          <p:cNvSpPr txBox="1"/>
          <p:nvPr/>
        </p:nvSpPr>
        <p:spPr>
          <a:xfrm>
            <a:off x="4108273" y="2133600"/>
            <a:ext cx="1562028" cy="2185214"/>
          </a:xfrm>
          <a:prstGeom prst="rect">
            <a:avLst/>
          </a:prstGeom>
          <a:noFill/>
        </p:spPr>
        <p:txBody>
          <a:bodyPr wrap="square" rtlCol="0">
            <a:spAutoFit/>
          </a:bodyPr>
          <a:lstStyle/>
          <a:p>
            <a:pPr algn="ctr"/>
            <a:r>
              <a:rPr lang="en-US" sz="2000" b="1" dirty="0" smtClean="0">
                <a:cs typeface="Segoe UI Semibold" panose="020B0702040204020203" pitchFamily="34" charset="0"/>
              </a:rPr>
              <a:t>14</a:t>
            </a:r>
          </a:p>
          <a:p>
            <a:pPr algn="ctr"/>
            <a:r>
              <a:rPr lang="en-US" sz="1400" i="1" dirty="0" smtClean="0">
                <a:cs typeface="Segoe UI Semibold" panose="020B0702040204020203" pitchFamily="34" charset="0"/>
              </a:rPr>
              <a:t>Government and private bodies</a:t>
            </a:r>
          </a:p>
          <a:p>
            <a:pPr algn="ctr"/>
            <a:r>
              <a:rPr lang="en-US" sz="2000" b="1" dirty="0" smtClean="0">
                <a:cs typeface="Segoe UI Semibold" panose="020B0702040204020203" pitchFamily="34" charset="0"/>
              </a:rPr>
              <a:t>20</a:t>
            </a:r>
          </a:p>
          <a:p>
            <a:pPr algn="ctr"/>
            <a:r>
              <a:rPr lang="en-US" sz="1400" i="1" dirty="0" smtClean="0">
                <a:cs typeface="Segoe UI Semibold" panose="020B0702040204020203" pitchFamily="34" charset="0"/>
              </a:rPr>
              <a:t>Service desks</a:t>
            </a:r>
          </a:p>
          <a:p>
            <a:pPr algn="ctr"/>
            <a:r>
              <a:rPr lang="en-US" b="1" dirty="0" smtClean="0">
                <a:cs typeface="Segoe UI Semibold" panose="020B0702040204020203" pitchFamily="34" charset="0"/>
              </a:rPr>
              <a:t>More than</a:t>
            </a:r>
          </a:p>
          <a:p>
            <a:pPr algn="ctr"/>
            <a:r>
              <a:rPr lang="en-US" sz="2000" b="1" dirty="0" smtClean="0">
                <a:cs typeface="Segoe UI Semibold" panose="020B0702040204020203" pitchFamily="34" charset="0"/>
              </a:rPr>
              <a:t>250</a:t>
            </a:r>
          </a:p>
          <a:p>
            <a:pPr algn="ctr"/>
            <a:r>
              <a:rPr lang="en-US" sz="1400" i="1" dirty="0" smtClean="0">
                <a:cs typeface="Segoe UI Semibold" panose="020B0702040204020203" pitchFamily="34" charset="0"/>
              </a:rPr>
              <a:t>Services</a:t>
            </a:r>
            <a:endParaRPr lang="ru-RU" sz="1400" i="1" dirty="0">
              <a:cs typeface="Segoe UI Semibold" panose="020B0702040204020203" pitchFamily="34" charset="0"/>
            </a:endParaRPr>
          </a:p>
        </p:txBody>
      </p:sp>
      <p:sp>
        <p:nvSpPr>
          <p:cNvPr id="33" name="object 6"/>
          <p:cNvSpPr txBox="1"/>
          <p:nvPr/>
        </p:nvSpPr>
        <p:spPr>
          <a:xfrm>
            <a:off x="6341282" y="1458161"/>
            <a:ext cx="2832576" cy="320216"/>
          </a:xfrm>
          <a:prstGeom prst="rect">
            <a:avLst/>
          </a:prstGeom>
        </p:spPr>
        <p:txBody>
          <a:bodyPr vert="horz" wrap="square" lIns="0" tIns="12700" rIns="0" bIns="0" rtlCol="0">
            <a:spAutoFit/>
          </a:bodyPr>
          <a:lstStyle/>
          <a:p>
            <a:pPr marL="43815" marR="5080" indent="-31750" algn="ctr">
              <a:lnSpc>
                <a:spcPct val="108300"/>
              </a:lnSpc>
              <a:spcBef>
                <a:spcPts val="100"/>
              </a:spcBef>
            </a:pPr>
            <a:r>
              <a:rPr lang="az-Latn-AZ" sz="2000" b="1" spc="-85" dirty="0" smtClean="0">
                <a:solidFill>
                  <a:srgbClr val="231F20"/>
                </a:solidFill>
                <a:latin typeface="Segoe UI" panose="020B0502040204020203" pitchFamily="34" charset="0"/>
                <a:cs typeface="Segoe UI" panose="020B0502040204020203" pitchFamily="34" charset="0"/>
              </a:rPr>
              <a:t>Baku</a:t>
            </a:r>
            <a:r>
              <a:rPr lang="en-US" sz="2000" b="1" spc="-85" dirty="0" smtClean="0">
                <a:solidFill>
                  <a:srgbClr val="231F20"/>
                </a:solidFill>
                <a:latin typeface="Segoe UI" panose="020B0502040204020203" pitchFamily="34" charset="0"/>
                <a:cs typeface="Segoe UI" panose="020B0502040204020203" pitchFamily="34" charset="0"/>
              </a:rPr>
              <a:t> SME House</a:t>
            </a:r>
            <a:endParaRPr sz="2000" dirty="0">
              <a:latin typeface="Segoe UI" panose="020B0502040204020203" pitchFamily="34" charset="0"/>
              <a:cs typeface="Segoe UI" panose="020B0502040204020203" pitchFamily="34" charset="0"/>
            </a:endParaRPr>
          </a:p>
        </p:txBody>
      </p:sp>
      <p:sp>
        <p:nvSpPr>
          <p:cNvPr id="34" name="TextBox 33"/>
          <p:cNvSpPr txBox="1"/>
          <p:nvPr/>
        </p:nvSpPr>
        <p:spPr>
          <a:xfrm>
            <a:off x="6976556" y="2133600"/>
            <a:ext cx="1562028" cy="2185214"/>
          </a:xfrm>
          <a:prstGeom prst="rect">
            <a:avLst/>
          </a:prstGeom>
          <a:noFill/>
        </p:spPr>
        <p:txBody>
          <a:bodyPr wrap="square" rtlCol="0">
            <a:spAutoFit/>
          </a:bodyPr>
          <a:lstStyle/>
          <a:p>
            <a:pPr algn="ctr"/>
            <a:r>
              <a:rPr lang="en-US" sz="2000" b="1" dirty="0" smtClean="0">
                <a:cs typeface="Segoe UI Semibold" panose="020B0702040204020203" pitchFamily="34" charset="0"/>
              </a:rPr>
              <a:t>49</a:t>
            </a:r>
          </a:p>
          <a:p>
            <a:pPr algn="ctr"/>
            <a:r>
              <a:rPr lang="en-US" sz="1400" i="1" dirty="0" smtClean="0">
                <a:cs typeface="Segoe UI Semibold" panose="020B0702040204020203" pitchFamily="34" charset="0"/>
              </a:rPr>
              <a:t>Government and private bodies</a:t>
            </a:r>
          </a:p>
          <a:p>
            <a:pPr algn="ctr"/>
            <a:r>
              <a:rPr lang="en-US" sz="2000" b="1" dirty="0" smtClean="0">
                <a:cs typeface="Segoe UI Semibold" panose="020B0702040204020203" pitchFamily="34" charset="0"/>
              </a:rPr>
              <a:t>126</a:t>
            </a:r>
          </a:p>
          <a:p>
            <a:pPr algn="ctr"/>
            <a:r>
              <a:rPr lang="en-US" sz="1400" i="1" dirty="0" smtClean="0">
                <a:cs typeface="Segoe UI Semibold" panose="020B0702040204020203" pitchFamily="34" charset="0"/>
              </a:rPr>
              <a:t>Service desks</a:t>
            </a:r>
          </a:p>
          <a:p>
            <a:pPr algn="ctr"/>
            <a:r>
              <a:rPr lang="en-US" b="1" dirty="0" smtClean="0">
                <a:cs typeface="Segoe UI Semibold" panose="020B0702040204020203" pitchFamily="34" charset="0"/>
              </a:rPr>
              <a:t>More than</a:t>
            </a:r>
          </a:p>
          <a:p>
            <a:pPr algn="ctr"/>
            <a:r>
              <a:rPr lang="en-US" sz="2000" b="1" dirty="0" smtClean="0">
                <a:cs typeface="Segoe UI Semibold" panose="020B0702040204020203" pitchFamily="34" charset="0"/>
              </a:rPr>
              <a:t>250</a:t>
            </a:r>
          </a:p>
          <a:p>
            <a:pPr algn="ctr"/>
            <a:r>
              <a:rPr lang="en-US" sz="1400" i="1" dirty="0" smtClean="0">
                <a:cs typeface="Segoe UI Semibold" panose="020B0702040204020203" pitchFamily="34" charset="0"/>
              </a:rPr>
              <a:t>Services</a:t>
            </a:r>
            <a:endParaRPr lang="ru-RU" sz="1400" i="1" dirty="0">
              <a:cs typeface="Segoe UI Semibold" panose="020B0702040204020203" pitchFamily="34" charset="0"/>
            </a:endParaRPr>
          </a:p>
        </p:txBody>
      </p:sp>
      <p:pic>
        <p:nvPicPr>
          <p:cNvPr id="43" name="Рисунок 24"/>
          <p:cNvPicPr>
            <a:picLocks noChangeAspect="1"/>
          </p:cNvPicPr>
          <p:nvPr/>
        </p:nvPicPr>
        <p:blipFill>
          <a:blip r:embed="rId3"/>
          <a:stretch>
            <a:fillRect/>
          </a:stretch>
        </p:blipFill>
        <p:spPr>
          <a:xfrm rot="5400000">
            <a:off x="4590979" y="3364869"/>
            <a:ext cx="3731795" cy="45720"/>
          </a:xfrm>
          <a:prstGeom prst="rect">
            <a:avLst/>
          </a:prstGeom>
          <a:ln>
            <a:noFill/>
          </a:ln>
          <a:effectLst/>
          <a:scene3d>
            <a:camera prst="orthographicFront">
              <a:rot lat="0" lon="0" rev="0"/>
            </a:camera>
            <a:lightRig rig="contrasting" dir="t">
              <a:rot lat="0" lon="0" rev="7800000"/>
            </a:lightRig>
          </a:scene3d>
          <a:sp3d>
            <a:bevelT w="139700" h="139700"/>
          </a:sp3d>
        </p:spPr>
      </p:pic>
    </p:spTree>
    <p:extLst>
      <p:ext uri="{BB962C8B-B14F-4D97-AF65-F5344CB8AC3E}">
        <p14:creationId xmlns:p14="http://schemas.microsoft.com/office/powerpoint/2010/main" val="4156417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z-Latn-AZ" dirty="0" smtClean="0"/>
              <a:t>STARTUP DEVELOPMENT CENTER</a:t>
            </a:r>
            <a:endParaRPr lang="en-US" dirty="0"/>
          </a:p>
        </p:txBody>
      </p:sp>
      <p:pic>
        <p:nvPicPr>
          <p:cNvPr id="21" name="Рисунок 24"/>
          <p:cNvPicPr>
            <a:picLocks noChangeAspect="1"/>
          </p:cNvPicPr>
          <p:nvPr/>
        </p:nvPicPr>
        <p:blipFill>
          <a:blip r:embed="rId3"/>
          <a:stretch>
            <a:fillRect/>
          </a:stretch>
        </p:blipFill>
        <p:spPr>
          <a:xfrm rot="5400000">
            <a:off x="1738362" y="3214638"/>
            <a:ext cx="3731795" cy="4572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8"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en-US" sz="2400" spc="-5" dirty="0">
                <a:solidFill>
                  <a:srgbClr val="FFFFFF"/>
                </a:solidFill>
                <a:latin typeface="Arial MT"/>
                <a:cs typeface="Arial MT"/>
              </a:rPr>
              <a:t>5</a:t>
            </a:r>
            <a:endParaRPr sz="2400" dirty="0">
              <a:latin typeface="Arial MT"/>
              <a:cs typeface="Arial MT"/>
            </a:endParaRPr>
          </a:p>
        </p:txBody>
      </p:sp>
      <p:sp>
        <p:nvSpPr>
          <p:cNvPr id="33" name="object 6"/>
          <p:cNvSpPr txBox="1"/>
          <p:nvPr/>
        </p:nvSpPr>
        <p:spPr>
          <a:xfrm>
            <a:off x="609600" y="1518900"/>
            <a:ext cx="2832576" cy="320216"/>
          </a:xfrm>
          <a:prstGeom prst="rect">
            <a:avLst/>
          </a:prstGeom>
        </p:spPr>
        <p:txBody>
          <a:bodyPr vert="horz" wrap="square" lIns="0" tIns="12700" rIns="0" bIns="0" rtlCol="0">
            <a:spAutoFit/>
          </a:bodyPr>
          <a:lstStyle/>
          <a:p>
            <a:pPr marL="43815" marR="5080" indent="-31750" algn="ctr">
              <a:lnSpc>
                <a:spcPct val="108300"/>
              </a:lnSpc>
              <a:spcBef>
                <a:spcPts val="100"/>
              </a:spcBef>
            </a:pPr>
            <a:r>
              <a:rPr lang="az-Latn-AZ" sz="2000" b="1" spc="-85" dirty="0" smtClean="0">
                <a:solidFill>
                  <a:srgbClr val="231F20"/>
                </a:solidFill>
                <a:latin typeface="Segoe UI" panose="020B0502040204020203" pitchFamily="34" charset="0"/>
                <a:cs typeface="Segoe UI" panose="020B0502040204020203" pitchFamily="34" charset="0"/>
              </a:rPr>
              <a:t>Baku</a:t>
            </a:r>
            <a:r>
              <a:rPr lang="en-US" sz="2000" b="1" spc="-85" dirty="0" smtClean="0">
                <a:solidFill>
                  <a:srgbClr val="231F20"/>
                </a:solidFill>
                <a:latin typeface="Segoe UI" panose="020B0502040204020203" pitchFamily="34" charset="0"/>
                <a:cs typeface="Segoe UI" panose="020B0502040204020203" pitchFamily="34" charset="0"/>
              </a:rPr>
              <a:t> SME House</a:t>
            </a:r>
            <a:endParaRPr sz="2000" dirty="0">
              <a:latin typeface="Segoe UI" panose="020B0502040204020203" pitchFamily="34" charset="0"/>
              <a:cs typeface="Segoe UI" panose="020B0502040204020203" pitchFamily="34" charset="0"/>
            </a:endParaRPr>
          </a:p>
        </p:txBody>
      </p:sp>
      <p:sp>
        <p:nvSpPr>
          <p:cNvPr id="34" name="TextBox 33"/>
          <p:cNvSpPr txBox="1"/>
          <p:nvPr/>
        </p:nvSpPr>
        <p:spPr>
          <a:xfrm>
            <a:off x="1143000" y="2590800"/>
            <a:ext cx="1562028" cy="2185214"/>
          </a:xfrm>
          <a:prstGeom prst="rect">
            <a:avLst/>
          </a:prstGeom>
          <a:noFill/>
        </p:spPr>
        <p:txBody>
          <a:bodyPr wrap="square" rtlCol="0">
            <a:spAutoFit/>
          </a:bodyPr>
          <a:lstStyle/>
          <a:p>
            <a:pPr algn="ctr"/>
            <a:r>
              <a:rPr lang="en-US" sz="2000" b="1" dirty="0" smtClean="0">
                <a:cs typeface="Segoe UI Semibold" panose="020B0702040204020203" pitchFamily="34" charset="0"/>
              </a:rPr>
              <a:t>49</a:t>
            </a:r>
          </a:p>
          <a:p>
            <a:pPr algn="ctr"/>
            <a:r>
              <a:rPr lang="en-US" sz="1400" i="1" dirty="0" smtClean="0">
                <a:cs typeface="Segoe UI Semibold" panose="020B0702040204020203" pitchFamily="34" charset="0"/>
              </a:rPr>
              <a:t>Government and private bodies</a:t>
            </a:r>
          </a:p>
          <a:p>
            <a:pPr algn="ctr"/>
            <a:r>
              <a:rPr lang="en-US" sz="2000" b="1" dirty="0" smtClean="0">
                <a:cs typeface="Segoe UI Semibold" panose="020B0702040204020203" pitchFamily="34" charset="0"/>
              </a:rPr>
              <a:t>126</a:t>
            </a:r>
          </a:p>
          <a:p>
            <a:pPr algn="ctr"/>
            <a:r>
              <a:rPr lang="en-US" sz="1400" i="1" dirty="0" smtClean="0">
                <a:cs typeface="Segoe UI Semibold" panose="020B0702040204020203" pitchFamily="34" charset="0"/>
              </a:rPr>
              <a:t>Service desks</a:t>
            </a:r>
          </a:p>
          <a:p>
            <a:pPr algn="ctr"/>
            <a:r>
              <a:rPr lang="en-US" b="1" dirty="0" smtClean="0">
                <a:cs typeface="Segoe UI Semibold" panose="020B0702040204020203" pitchFamily="34" charset="0"/>
              </a:rPr>
              <a:t>More than</a:t>
            </a:r>
          </a:p>
          <a:p>
            <a:pPr algn="ctr"/>
            <a:r>
              <a:rPr lang="en-US" sz="2000" b="1" dirty="0" smtClean="0">
                <a:cs typeface="Segoe UI Semibold" panose="020B0702040204020203" pitchFamily="34" charset="0"/>
              </a:rPr>
              <a:t>250</a:t>
            </a:r>
          </a:p>
          <a:p>
            <a:pPr algn="ctr"/>
            <a:r>
              <a:rPr lang="en-US" sz="1400" i="1" dirty="0" smtClean="0">
                <a:cs typeface="Segoe UI Semibold" panose="020B0702040204020203" pitchFamily="34" charset="0"/>
              </a:rPr>
              <a:t>Services</a:t>
            </a:r>
            <a:endParaRPr lang="ru-RU" sz="1400" i="1" dirty="0">
              <a:cs typeface="Segoe UI Semibold" panose="020B0702040204020203" pitchFamily="34" charset="0"/>
            </a:endParaRPr>
          </a:p>
        </p:txBody>
      </p:sp>
      <p:pic>
        <p:nvPicPr>
          <p:cNvPr id="43" name="Рисунок 24"/>
          <p:cNvPicPr>
            <a:picLocks noChangeAspect="1"/>
          </p:cNvPicPr>
          <p:nvPr/>
        </p:nvPicPr>
        <p:blipFill>
          <a:blip r:embed="rId3"/>
          <a:stretch>
            <a:fillRect/>
          </a:stretch>
        </p:blipFill>
        <p:spPr>
          <a:xfrm rot="5400000">
            <a:off x="4633962" y="3214638"/>
            <a:ext cx="3731795" cy="4572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12" name="object 6"/>
          <p:cNvSpPr txBox="1"/>
          <p:nvPr/>
        </p:nvSpPr>
        <p:spPr>
          <a:xfrm>
            <a:off x="3581399" y="1518577"/>
            <a:ext cx="2832576" cy="2020040"/>
          </a:xfrm>
          <a:prstGeom prst="rect">
            <a:avLst/>
          </a:prstGeom>
        </p:spPr>
        <p:txBody>
          <a:bodyPr vert="horz" wrap="square" lIns="0" tIns="12700" rIns="0" bIns="0" rtlCol="0">
            <a:spAutoFit/>
          </a:bodyPr>
          <a:lstStyle/>
          <a:p>
            <a:pPr marL="43815" marR="5080" indent="-31750" algn="ctr">
              <a:lnSpc>
                <a:spcPct val="108300"/>
              </a:lnSpc>
              <a:spcBef>
                <a:spcPts val="100"/>
              </a:spcBef>
            </a:pPr>
            <a:r>
              <a:rPr lang="az-Latn-AZ" sz="2000" b="1" spc="-85" dirty="0" smtClean="0">
                <a:solidFill>
                  <a:srgbClr val="231F20"/>
                </a:solidFill>
                <a:latin typeface="Segoe UI" panose="020B0502040204020203" pitchFamily="34" charset="0"/>
                <a:cs typeface="Segoe UI" panose="020B0502040204020203" pitchFamily="34" charset="0"/>
              </a:rPr>
              <a:t>First Equipment Sharing based Startup Development Center </a:t>
            </a:r>
            <a:r>
              <a:rPr lang="az-Latn-AZ" sz="2000" b="1" spc="-85" dirty="0">
                <a:solidFill>
                  <a:srgbClr val="231F20"/>
                </a:solidFill>
                <a:latin typeface="Segoe UI" panose="020B0502040204020203" pitchFamily="34" charset="0"/>
                <a:cs typeface="Segoe UI" panose="020B0502040204020203" pitchFamily="34" charset="0"/>
              </a:rPr>
              <a:t>launched in Baku SME House</a:t>
            </a:r>
            <a:endParaRPr lang="az-Latn-AZ" sz="2000" dirty="0">
              <a:latin typeface="Segoe UI" panose="020B0502040204020203" pitchFamily="34" charset="0"/>
              <a:cs typeface="Segoe UI" panose="020B0502040204020203" pitchFamily="34" charset="0"/>
            </a:endParaRPr>
          </a:p>
          <a:p>
            <a:pPr marL="43815" marR="5080" indent="-31750" algn="ctr">
              <a:lnSpc>
                <a:spcPct val="108300"/>
              </a:lnSpc>
              <a:spcBef>
                <a:spcPts val="100"/>
              </a:spcBef>
            </a:pPr>
            <a:r>
              <a:rPr lang="az-Latn-AZ" sz="2000" b="1" spc="-85" dirty="0" smtClean="0">
                <a:solidFill>
                  <a:srgbClr val="231F20"/>
                </a:solidFill>
                <a:latin typeface="Segoe UI" panose="020B0502040204020203" pitchFamily="34" charset="0"/>
                <a:cs typeface="Segoe UI" panose="020B0502040204020203" pitchFamily="34" charset="0"/>
              </a:rPr>
              <a:t>  </a:t>
            </a:r>
            <a:endParaRPr sz="2000" dirty="0">
              <a:latin typeface="Segoe UI" panose="020B0502040204020203" pitchFamily="34" charset="0"/>
              <a:cs typeface="Segoe UI" panose="020B0502040204020203" pitchFamily="34" charset="0"/>
            </a:endParaRPr>
          </a:p>
        </p:txBody>
      </p:sp>
      <p:sp>
        <p:nvSpPr>
          <p:cNvPr id="13" name="object 6"/>
          <p:cNvSpPr txBox="1"/>
          <p:nvPr/>
        </p:nvSpPr>
        <p:spPr>
          <a:xfrm>
            <a:off x="7086600" y="1480916"/>
            <a:ext cx="4215854" cy="2761782"/>
          </a:xfrm>
          <a:prstGeom prst="rect">
            <a:avLst/>
          </a:prstGeom>
        </p:spPr>
        <p:txBody>
          <a:bodyPr vert="horz" wrap="square" lIns="0" tIns="12700" rIns="0" bIns="0" rtlCol="0">
            <a:spAutoFit/>
          </a:bodyPr>
          <a:lstStyle/>
          <a:p>
            <a:pPr marL="354965" marR="5080" indent="-342900">
              <a:lnSpc>
                <a:spcPct val="108300"/>
              </a:lnSpc>
              <a:spcBef>
                <a:spcPts val="100"/>
              </a:spcBef>
              <a:buFont typeface="Arial" panose="020B0604020202020204" pitchFamily="34" charset="0"/>
              <a:buChar char="•"/>
            </a:pPr>
            <a:r>
              <a:rPr lang="az-Latn-AZ" sz="2000" b="1" spc="-85" dirty="0" smtClean="0">
                <a:solidFill>
                  <a:srgbClr val="231F20"/>
                </a:solidFill>
                <a:latin typeface="Segoe UI" panose="020B0502040204020203" pitchFamily="34" charset="0"/>
                <a:cs typeface="Segoe UI" panose="020B0502040204020203" pitchFamily="34" charset="0"/>
              </a:rPr>
              <a:t>İoT</a:t>
            </a:r>
          </a:p>
          <a:p>
            <a:pPr marL="354965" marR="5080" indent="-342900">
              <a:lnSpc>
                <a:spcPct val="108300"/>
              </a:lnSpc>
              <a:spcBef>
                <a:spcPts val="100"/>
              </a:spcBef>
              <a:buFont typeface="Arial" panose="020B0604020202020204" pitchFamily="34" charset="0"/>
              <a:buChar char="•"/>
            </a:pPr>
            <a:r>
              <a:rPr lang="az-Latn-AZ" sz="2000" b="1" spc="-85" dirty="0" smtClean="0">
                <a:solidFill>
                  <a:srgbClr val="231F20"/>
                </a:solidFill>
                <a:latin typeface="Segoe UI" panose="020B0502040204020203" pitchFamily="34" charset="0"/>
                <a:cs typeface="Segoe UI" panose="020B0502040204020203" pitchFamily="34" charset="0"/>
              </a:rPr>
              <a:t>Additive manufacturing</a:t>
            </a:r>
          </a:p>
          <a:p>
            <a:pPr marL="354965" marR="5080" indent="-342900">
              <a:lnSpc>
                <a:spcPct val="108300"/>
              </a:lnSpc>
              <a:spcBef>
                <a:spcPts val="100"/>
              </a:spcBef>
              <a:buFont typeface="Arial" panose="020B0604020202020204" pitchFamily="34" charset="0"/>
              <a:buChar char="•"/>
            </a:pPr>
            <a:r>
              <a:rPr lang="az-Latn-AZ" sz="2000" b="1" spc="-85" dirty="0" smtClean="0">
                <a:solidFill>
                  <a:srgbClr val="231F20"/>
                </a:solidFill>
                <a:latin typeface="Segoe UI" panose="020B0502040204020203" pitchFamily="34" charset="0"/>
                <a:cs typeface="Segoe UI" panose="020B0502040204020203" pitchFamily="34" charset="0"/>
              </a:rPr>
              <a:t>Lasers and optics</a:t>
            </a:r>
          </a:p>
          <a:p>
            <a:pPr marL="354965" marR="5080" indent="-342900">
              <a:lnSpc>
                <a:spcPct val="108300"/>
              </a:lnSpc>
              <a:spcBef>
                <a:spcPts val="100"/>
              </a:spcBef>
              <a:buFont typeface="Arial" panose="020B0604020202020204" pitchFamily="34" charset="0"/>
              <a:buChar char="•"/>
            </a:pPr>
            <a:r>
              <a:rPr lang="az-Latn-AZ" sz="2000" b="1" spc="-85" dirty="0" smtClean="0">
                <a:solidFill>
                  <a:srgbClr val="231F20"/>
                </a:solidFill>
                <a:latin typeface="Segoe UI" panose="020B0502040204020203" pitchFamily="34" charset="0"/>
                <a:cs typeface="Segoe UI" panose="020B0502040204020203" pitchFamily="34" charset="0"/>
              </a:rPr>
              <a:t>Electronics</a:t>
            </a:r>
          </a:p>
          <a:p>
            <a:pPr marL="354965" marR="5080" indent="-342900">
              <a:lnSpc>
                <a:spcPct val="108300"/>
              </a:lnSpc>
              <a:spcBef>
                <a:spcPts val="100"/>
              </a:spcBef>
              <a:buFont typeface="Arial" panose="020B0604020202020204" pitchFamily="34" charset="0"/>
              <a:buChar char="•"/>
            </a:pPr>
            <a:r>
              <a:rPr lang="az-Latn-AZ" sz="2000" b="1" spc="-85" dirty="0" smtClean="0">
                <a:solidFill>
                  <a:srgbClr val="231F20"/>
                </a:solidFill>
                <a:latin typeface="Segoe UI" panose="020B0502040204020203" pitchFamily="34" charset="0"/>
                <a:cs typeface="Segoe UI" panose="020B0502040204020203" pitchFamily="34" charset="0"/>
              </a:rPr>
              <a:t>Cloud Services</a:t>
            </a:r>
          </a:p>
          <a:p>
            <a:pPr marL="354965" marR="5080" indent="-342900">
              <a:lnSpc>
                <a:spcPct val="108300"/>
              </a:lnSpc>
              <a:spcBef>
                <a:spcPts val="100"/>
              </a:spcBef>
              <a:buFont typeface="Arial" panose="020B0604020202020204" pitchFamily="34" charset="0"/>
              <a:buChar char="•"/>
            </a:pPr>
            <a:r>
              <a:rPr lang="az-Latn-AZ" sz="2000" b="1" spc="-85" dirty="0" smtClean="0">
                <a:solidFill>
                  <a:srgbClr val="231F20"/>
                </a:solidFill>
                <a:latin typeface="Segoe UI" panose="020B0502040204020203" pitchFamily="34" charset="0"/>
                <a:cs typeface="Segoe UI" panose="020B0502040204020203" pitchFamily="34" charset="0"/>
              </a:rPr>
              <a:t>İndsutrial design and Prototyping</a:t>
            </a:r>
          </a:p>
          <a:p>
            <a:pPr marL="354965" marR="5080" indent="-342900">
              <a:lnSpc>
                <a:spcPct val="108300"/>
              </a:lnSpc>
              <a:spcBef>
                <a:spcPts val="100"/>
              </a:spcBef>
              <a:buFont typeface="Arial" panose="020B0604020202020204" pitchFamily="34" charset="0"/>
              <a:buChar char="•"/>
            </a:pPr>
            <a:r>
              <a:rPr lang="az-Latn-AZ" sz="2000" b="1" spc="-85" dirty="0" smtClean="0">
                <a:solidFill>
                  <a:srgbClr val="231F20"/>
                </a:solidFill>
                <a:latin typeface="Segoe UI" panose="020B0502040204020203" pitchFamily="34" charset="0"/>
                <a:cs typeface="Segoe UI" panose="020B0502040204020203" pitchFamily="34" charset="0"/>
              </a:rPr>
              <a:t>Ne</a:t>
            </a:r>
            <a:r>
              <a:rPr lang="en-US" sz="2000" b="1" spc="-85" dirty="0" smtClean="0">
                <a:solidFill>
                  <a:srgbClr val="231F20"/>
                </a:solidFill>
                <a:latin typeface="Segoe UI" panose="020B0502040204020203" pitchFamily="34" charset="0"/>
                <a:cs typeface="Segoe UI" panose="020B0502040204020203" pitchFamily="34" charset="0"/>
              </a:rPr>
              <a:t>w</a:t>
            </a:r>
            <a:r>
              <a:rPr lang="az-Latn-AZ" sz="2000" b="1" spc="-85" dirty="0" smtClean="0">
                <a:solidFill>
                  <a:srgbClr val="231F20"/>
                </a:solidFill>
                <a:latin typeface="Segoe UI" panose="020B0502040204020203" pitchFamily="34" charset="0"/>
                <a:cs typeface="Segoe UI" panose="020B0502040204020203" pitchFamily="34" charset="0"/>
              </a:rPr>
              <a:t> material design </a:t>
            </a:r>
            <a:endParaRPr lang="az-Latn-AZ" sz="2000" b="1" spc="-85" dirty="0" smtClean="0">
              <a:solidFill>
                <a:srgbClr val="231F20"/>
              </a:solidFill>
              <a:latin typeface="Segoe UI" panose="020B0502040204020203" pitchFamily="34" charset="0"/>
              <a:cs typeface="Segoe UI" panose="020B0502040204020203" pitchFamily="34" charset="0"/>
            </a:endParaRPr>
          </a:p>
          <a:p>
            <a:pPr marL="43815" marR="5080" indent="-31750" algn="ctr">
              <a:lnSpc>
                <a:spcPct val="108300"/>
              </a:lnSpc>
              <a:spcBef>
                <a:spcPts val="100"/>
              </a:spcBef>
            </a:pPr>
            <a:endParaRPr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7582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SME FRIENDS NETWORK</a:t>
            </a:r>
            <a:endParaRPr lang="en-US" dirty="0"/>
          </a:p>
        </p:txBody>
      </p:sp>
      <p:pic>
        <p:nvPicPr>
          <p:cNvPr id="5" name="Picture 4" descr="Image result for sumqayıt maps"/>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9677" b="100000" l="9963" r="97048"/>
                    </a14:imgEffect>
                  </a14:imgLayer>
                </a14:imgProps>
              </a:ext>
              <a:ext uri="{28A0092B-C50C-407E-A947-70E740481C1C}">
                <a14:useLocalDpi xmlns:a14="http://schemas.microsoft.com/office/drawing/2010/main" val="0"/>
              </a:ext>
            </a:extLst>
          </a:blip>
          <a:srcRect/>
          <a:stretch>
            <a:fillRect/>
          </a:stretch>
        </p:blipFill>
        <p:spPr bwMode="auto">
          <a:xfrm>
            <a:off x="1228036" y="1829438"/>
            <a:ext cx="651394" cy="447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khachmaz maps"/>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2508" y="2220621"/>
            <a:ext cx="834661" cy="898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umqayıt maps"/>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9677" b="100000" l="9963" r="97048"/>
                    </a14:imgEffect>
                  </a14:imgLayer>
                </a14:imgProps>
              </a:ext>
              <a:ext uri="{28A0092B-C50C-407E-A947-70E740481C1C}">
                <a14:useLocalDpi xmlns:a14="http://schemas.microsoft.com/office/drawing/2010/main" val="0"/>
              </a:ext>
            </a:extLst>
          </a:blip>
          <a:srcRect/>
          <a:stretch>
            <a:fillRect/>
          </a:stretch>
        </p:blipFill>
        <p:spPr bwMode="auto">
          <a:xfrm>
            <a:off x="1221104" y="4088275"/>
            <a:ext cx="651394" cy="4470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khachmaz maps"/>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55576" y="4479458"/>
            <a:ext cx="834661" cy="8988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khachmaz maps"/>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58623" y="5582441"/>
            <a:ext cx="834661" cy="8988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1066800" y="1066800"/>
            <a:ext cx="8623254" cy="5791200"/>
          </a:xfrm>
          <a:prstGeom prst="rect">
            <a:avLst/>
          </a:prstGeom>
        </p:spPr>
      </p:pic>
      <p:pic>
        <p:nvPicPr>
          <p:cNvPr id="11"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35377">
            <a:off x="8324248" y="3158594"/>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7529770" y="2903275"/>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5545" y="2816647"/>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0257" y="2307705"/>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9302" y="2171037"/>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5544" y="1920825"/>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3705" y="1168824"/>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5955" y="2606366"/>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0706">
            <a:off x="5440057" y="4094703"/>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6942" y="4705496"/>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9662" y="5048054"/>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7553" y="5847277"/>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6261460" y="2517402"/>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6418122" y="1229813"/>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5183638" y="2860684"/>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5009815" y="3174876"/>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5675977" y="3321120"/>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6305965" y="3768693"/>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6864397" y="3377508"/>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940720">
            <a:off x="3506816" y="2728055"/>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13833">
            <a:off x="3139735" y="3042209"/>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2467" y="2134527"/>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5103" y="5371026"/>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1884" y="6210808"/>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0862" y="1553062"/>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7402" y="1980162"/>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9313" y="1930881"/>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5735387" y="2426966"/>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2184746" y="1869893"/>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2557894" y="1764582"/>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4885378" y="4399075"/>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077562">
            <a:off x="4232789" y="3346236"/>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4342302" y="3690422"/>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4874160" y="3668021"/>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6994988" y="3911975"/>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7148841" y="4295727"/>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5306723" y="2209450"/>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46218">
            <a:off x="3434076" y="3024167"/>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4274483" y="1564640"/>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28333">
            <a:off x="6846023" y="2632124"/>
            <a:ext cx="471839" cy="47183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3d Red Map Pointer With Shadow Location Icon Isometric Pin Vector  Illustration Stock Illustration - Download Image Now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340672">
            <a:off x="2682651" y="3007037"/>
            <a:ext cx="471839" cy="471839"/>
          </a:xfrm>
          <a:prstGeom prst="rect">
            <a:avLst/>
          </a:prstGeom>
          <a:noFill/>
          <a:extLst>
            <a:ext uri="{909E8E84-426E-40DD-AFC4-6F175D3DCCD1}">
              <a14:hiddenFill xmlns:a14="http://schemas.microsoft.com/office/drawing/2010/main">
                <a:solidFill>
                  <a:srgbClr val="FFFFFF"/>
                </a:solidFill>
              </a14:hiddenFill>
            </a:ext>
          </a:extLst>
        </p:spPr>
      </p:pic>
      <p:sp>
        <p:nvSpPr>
          <p:cNvPr id="53"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en-US" sz="2400" spc="-5" dirty="0" smtClean="0">
                <a:solidFill>
                  <a:srgbClr val="FFFFFF"/>
                </a:solidFill>
                <a:latin typeface="Arial MT"/>
                <a:cs typeface="Arial MT"/>
              </a:rPr>
              <a:t>6</a:t>
            </a:r>
            <a:endParaRPr sz="2400" dirty="0">
              <a:latin typeface="Arial MT"/>
              <a:cs typeface="Arial MT"/>
            </a:endParaRPr>
          </a:p>
        </p:txBody>
      </p:sp>
      <p:sp>
        <p:nvSpPr>
          <p:cNvPr id="54" name="TextBox 53"/>
          <p:cNvSpPr txBox="1"/>
          <p:nvPr/>
        </p:nvSpPr>
        <p:spPr>
          <a:xfrm>
            <a:off x="9828547" y="1223264"/>
            <a:ext cx="2204410" cy="1384995"/>
          </a:xfrm>
          <a:prstGeom prst="rect">
            <a:avLst/>
          </a:prstGeom>
          <a:solidFill>
            <a:srgbClr val="937928"/>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z-Latn-AZ" dirty="0" smtClean="0">
                <a:solidFill>
                  <a:schemeClr val="bg1"/>
                </a:solidFill>
                <a:effectLst>
                  <a:outerShdw blurRad="50800" dist="50800" dir="5400000" algn="ctr" rotWithShape="0">
                    <a:schemeClr val="accent3"/>
                  </a:outerShdw>
                </a:effectLst>
              </a:rPr>
              <a:t> </a:t>
            </a:r>
            <a:r>
              <a:rPr lang="az-Latn-AZ" sz="2400" b="1" dirty="0" smtClean="0">
                <a:solidFill>
                  <a:schemeClr val="bg1"/>
                </a:solidFill>
                <a:effectLst>
                  <a:outerShdw blurRad="50800" dist="50800" dir="5400000" algn="ctr" rotWithShape="0">
                    <a:schemeClr val="tx1"/>
                  </a:outerShdw>
                </a:effectLst>
              </a:rPr>
              <a:t>42</a:t>
            </a:r>
            <a:r>
              <a:rPr lang="az-Latn-AZ" dirty="0" smtClean="0">
                <a:solidFill>
                  <a:schemeClr val="bg1"/>
                </a:solidFill>
                <a:effectLst>
                  <a:outerShdw blurRad="50800" dist="50800" dir="5400000" algn="ctr" rotWithShape="0">
                    <a:schemeClr val="accent3"/>
                  </a:outerShdw>
                </a:effectLst>
              </a:rPr>
              <a:t> </a:t>
            </a:r>
          </a:p>
          <a:p>
            <a:pPr algn="ctr"/>
            <a:r>
              <a:rPr lang="az-Latn-AZ" dirty="0" smtClean="0">
                <a:solidFill>
                  <a:schemeClr val="bg1"/>
                </a:solidFill>
                <a:effectLst>
                  <a:outerShdw blurRad="50800" dist="50800" dir="5400000" algn="ctr" rotWithShape="0">
                    <a:schemeClr val="accent3"/>
                  </a:outerShdw>
                </a:effectLst>
              </a:rPr>
              <a:t>offices in </a:t>
            </a:r>
          </a:p>
          <a:p>
            <a:pPr algn="ctr"/>
            <a:r>
              <a:rPr lang="az-Latn-AZ" sz="2400" b="1" dirty="0" smtClean="0">
                <a:solidFill>
                  <a:schemeClr val="bg1"/>
                </a:solidFill>
                <a:effectLst>
                  <a:outerShdw blurRad="50800" dist="50800" dir="5400000" algn="ctr" rotWithShape="0">
                    <a:schemeClr val="tx1"/>
                  </a:outerShdw>
                </a:effectLst>
              </a:rPr>
              <a:t>38</a:t>
            </a:r>
            <a:r>
              <a:rPr lang="az-Latn-AZ" dirty="0" smtClean="0">
                <a:solidFill>
                  <a:schemeClr val="bg1"/>
                </a:solidFill>
                <a:effectLst>
                  <a:outerShdw blurRad="50800" dist="50800" dir="5400000" algn="ctr" rotWithShape="0">
                    <a:schemeClr val="accent3"/>
                  </a:outerShdw>
                </a:effectLst>
              </a:rPr>
              <a:t> </a:t>
            </a:r>
          </a:p>
          <a:p>
            <a:pPr algn="ctr"/>
            <a:r>
              <a:rPr lang="az-Latn-AZ" dirty="0" smtClean="0">
                <a:solidFill>
                  <a:schemeClr val="bg1"/>
                </a:solidFill>
                <a:effectLst>
                  <a:outerShdw blurRad="50800" dist="50800" dir="5400000" algn="ctr" rotWithShape="0">
                    <a:schemeClr val="accent3"/>
                  </a:outerShdw>
                </a:effectLst>
              </a:rPr>
              <a:t>cities and regions</a:t>
            </a:r>
            <a:endParaRPr lang="ru-RU" dirty="0">
              <a:solidFill>
                <a:schemeClr val="bg1"/>
              </a:solidFill>
              <a:effectLst>
                <a:outerShdw blurRad="50800" dist="50800" dir="5400000" algn="ctr" rotWithShape="0">
                  <a:schemeClr val="accent3"/>
                </a:outerShdw>
              </a:effectLst>
            </a:endParaRPr>
          </a:p>
        </p:txBody>
      </p:sp>
      <p:sp>
        <p:nvSpPr>
          <p:cNvPr id="2" name="TextBox 1"/>
          <p:cNvSpPr txBox="1"/>
          <p:nvPr/>
        </p:nvSpPr>
        <p:spPr>
          <a:xfrm>
            <a:off x="9863877" y="2862021"/>
            <a:ext cx="2139770" cy="2369880"/>
          </a:xfrm>
          <a:prstGeom prst="rect">
            <a:avLst/>
          </a:prstGeom>
          <a:noFill/>
        </p:spPr>
        <p:txBody>
          <a:bodyPr wrap="square" rtlCol="0">
            <a:spAutoFit/>
          </a:bodyPr>
          <a:lstStyle/>
          <a:p>
            <a:pPr marL="285750" indent="-285750">
              <a:buFont typeface="Wingdings" panose="05000000000000000000" pitchFamily="2" charset="2"/>
              <a:buChar char="Ø"/>
            </a:pPr>
            <a:r>
              <a:rPr lang="az-Latn-AZ" sz="1600" dirty="0" smtClean="0"/>
              <a:t>Support in establishing of ne</a:t>
            </a:r>
            <a:r>
              <a:rPr lang="en-US" sz="1600" dirty="0" smtClean="0"/>
              <a:t>w SMBs or expansion of existing ones</a:t>
            </a:r>
          </a:p>
          <a:p>
            <a:pPr marL="285750" indent="-285750">
              <a:buFont typeface="Wingdings" panose="05000000000000000000" pitchFamily="2" charset="2"/>
              <a:buChar char="Ø"/>
            </a:pPr>
            <a:r>
              <a:rPr lang="en-US" sz="1600" dirty="0" smtClean="0"/>
              <a:t>Implying protection of SMB rights</a:t>
            </a:r>
          </a:p>
          <a:p>
            <a:pPr marL="285750" indent="-285750">
              <a:buFont typeface="Wingdings" panose="05000000000000000000" pitchFamily="2" charset="2"/>
              <a:buChar char="Ø"/>
            </a:pPr>
            <a:r>
              <a:rPr lang="en-US" sz="1600" dirty="0" smtClean="0"/>
              <a:t>Conduct surveys and monitoring</a:t>
            </a:r>
            <a:endParaRPr lang="az-Latn-AZ" sz="1600" dirty="0" smtClean="0"/>
          </a:p>
          <a:p>
            <a:pPr marL="285750" indent="-285750">
              <a:buFont typeface="Wingdings" panose="05000000000000000000" pitchFamily="2" charset="2"/>
              <a:buChar char="Ø"/>
            </a:pPr>
            <a:endParaRPr lang="ru-RU" sz="2000" dirty="0"/>
          </a:p>
        </p:txBody>
      </p:sp>
    </p:spTree>
    <p:extLst>
      <p:ext uri="{BB962C8B-B14F-4D97-AF65-F5344CB8AC3E}">
        <p14:creationId xmlns:p14="http://schemas.microsoft.com/office/powerpoint/2010/main" val="3182396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 DEVELOPMENT CENTERS</a:t>
            </a:r>
            <a:endParaRPr lang="en-US" dirty="0"/>
          </a:p>
        </p:txBody>
      </p:sp>
      <p:sp>
        <p:nvSpPr>
          <p:cNvPr id="3" name="Text Placeholder 2"/>
          <p:cNvSpPr>
            <a:spLocks noGrp="1"/>
          </p:cNvSpPr>
          <p:nvPr>
            <p:ph type="body" idx="1"/>
          </p:nvPr>
        </p:nvSpPr>
        <p:spPr>
          <a:xfrm>
            <a:off x="344647" y="1295400"/>
            <a:ext cx="11502704" cy="5401479"/>
          </a:xfrm>
        </p:spPr>
        <p:txBody>
          <a:bodyPr/>
          <a:lstStyle/>
          <a:p>
            <a:pPr marL="285750" indent="-285750">
              <a:lnSpc>
                <a:spcPct val="150000"/>
              </a:lnSpc>
              <a:buFont typeface="Arial" panose="020B0604020202020204" pitchFamily="34" charset="0"/>
              <a:buChar char="•"/>
            </a:pPr>
            <a:r>
              <a:rPr lang="en-US" dirty="0" smtClean="0"/>
              <a:t>Training and advisory services</a:t>
            </a:r>
          </a:p>
          <a:p>
            <a:pPr marL="285750" indent="-285750">
              <a:lnSpc>
                <a:spcPct val="150000"/>
              </a:lnSpc>
              <a:buFont typeface="Arial" panose="020B0604020202020204" pitchFamily="34" charset="0"/>
              <a:buChar char="•"/>
            </a:pPr>
            <a:r>
              <a:rPr lang="en-US" dirty="0" smtClean="0"/>
              <a:t>Capacity building for current and potential entrepreneurs: </a:t>
            </a:r>
          </a:p>
          <a:p>
            <a:pPr marL="800100" lvl="1" indent="-342900">
              <a:lnSpc>
                <a:spcPct val="150000"/>
              </a:lnSpc>
              <a:buFont typeface="Wingdings" panose="05000000000000000000" pitchFamily="2" charset="2"/>
              <a:buChar char="q"/>
            </a:pPr>
            <a:r>
              <a:rPr lang="en-US" dirty="0" smtClean="0"/>
              <a:t>Business planning</a:t>
            </a:r>
            <a:endParaRPr lang="en-US" dirty="0"/>
          </a:p>
          <a:p>
            <a:pPr marL="800100" lvl="1" indent="-342900">
              <a:lnSpc>
                <a:spcPct val="150000"/>
              </a:lnSpc>
              <a:buFont typeface="Wingdings" panose="05000000000000000000" pitchFamily="2" charset="2"/>
              <a:buChar char="q"/>
            </a:pPr>
            <a:r>
              <a:rPr lang="en-US" dirty="0" smtClean="0"/>
              <a:t>Business development</a:t>
            </a:r>
            <a:endParaRPr lang="en-US" dirty="0"/>
          </a:p>
          <a:p>
            <a:pPr marL="800100" lvl="1" indent="-342900">
              <a:lnSpc>
                <a:spcPct val="150000"/>
              </a:lnSpc>
              <a:buFont typeface="Wingdings" panose="05000000000000000000" pitchFamily="2" charset="2"/>
              <a:buChar char="q"/>
            </a:pPr>
            <a:r>
              <a:rPr lang="en-US" dirty="0" smtClean="0"/>
              <a:t>Marketing</a:t>
            </a:r>
            <a:endParaRPr lang="en-US" dirty="0"/>
          </a:p>
          <a:p>
            <a:pPr marL="800100" lvl="1" indent="-342900">
              <a:lnSpc>
                <a:spcPct val="150000"/>
              </a:lnSpc>
              <a:buFont typeface="Wingdings" panose="05000000000000000000" pitchFamily="2" charset="2"/>
              <a:buChar char="q"/>
            </a:pPr>
            <a:r>
              <a:rPr lang="en-US" dirty="0" smtClean="0"/>
              <a:t>Sales</a:t>
            </a:r>
            <a:endParaRPr lang="en-US" dirty="0"/>
          </a:p>
          <a:p>
            <a:pPr marL="800100" lvl="1" indent="-342900">
              <a:lnSpc>
                <a:spcPct val="150000"/>
              </a:lnSpc>
              <a:buFont typeface="Wingdings" panose="05000000000000000000" pitchFamily="2" charset="2"/>
              <a:buChar char="q"/>
            </a:pPr>
            <a:r>
              <a:rPr lang="en-US" dirty="0" smtClean="0"/>
              <a:t>Business legislation</a:t>
            </a:r>
            <a:endParaRPr lang="en-US" dirty="0"/>
          </a:p>
          <a:p>
            <a:pPr marL="800100" lvl="1" indent="-342900">
              <a:lnSpc>
                <a:spcPct val="150000"/>
              </a:lnSpc>
              <a:buFont typeface="Wingdings" panose="05000000000000000000" pitchFamily="2" charset="2"/>
              <a:buChar char="q"/>
            </a:pPr>
            <a:r>
              <a:rPr lang="en-US" dirty="0" smtClean="0"/>
              <a:t>Financial management</a:t>
            </a:r>
            <a:endParaRPr lang="en-US" dirty="0"/>
          </a:p>
          <a:p>
            <a:pPr marL="800100" lvl="1" indent="-342900">
              <a:lnSpc>
                <a:spcPct val="150000"/>
              </a:lnSpc>
              <a:buFont typeface="Wingdings" panose="05000000000000000000" pitchFamily="2" charset="2"/>
              <a:buChar char="q"/>
            </a:pPr>
            <a:r>
              <a:rPr lang="en-US" dirty="0" smtClean="0"/>
              <a:t>Human </a:t>
            </a:r>
            <a:r>
              <a:rPr lang="en-US" dirty="0"/>
              <a:t>resources management, etc</a:t>
            </a:r>
            <a:r>
              <a:rPr lang="en-US" dirty="0" smtClean="0"/>
              <a:t>.</a:t>
            </a:r>
          </a:p>
          <a:p>
            <a:pPr marL="285750" indent="-285750">
              <a:lnSpc>
                <a:spcPct val="150000"/>
              </a:lnSpc>
              <a:buFont typeface="Arial" panose="020B0604020202020204" pitchFamily="34" charset="0"/>
              <a:buChar char="•"/>
            </a:pPr>
            <a:r>
              <a:rPr lang="en-US" dirty="0" smtClean="0"/>
              <a:t>Online training platform</a:t>
            </a:r>
          </a:p>
          <a:p>
            <a:pPr>
              <a:lnSpc>
                <a:spcPct val="150000"/>
              </a:lnSpc>
            </a:pPr>
            <a:endParaRPr lang="en-US" dirty="0" smtClean="0"/>
          </a:p>
          <a:p>
            <a:pPr>
              <a:lnSpc>
                <a:spcPct val="150000"/>
              </a:lnSpc>
            </a:pPr>
            <a:r>
              <a:rPr lang="en-US" dirty="0" smtClean="0">
                <a:hlinkClick r:id="rId2"/>
              </a:rPr>
              <a:t>www.kobim.az</a:t>
            </a:r>
            <a:endParaRPr lang="en-US" dirty="0"/>
          </a:p>
          <a:p>
            <a:pPr>
              <a:lnSpc>
                <a:spcPct val="150000"/>
              </a:lnSpc>
            </a:pPr>
            <a:endParaRPr lang="en-US" dirty="0"/>
          </a:p>
        </p:txBody>
      </p:sp>
      <p:sp>
        <p:nvSpPr>
          <p:cNvPr id="34" name="object 19"/>
          <p:cNvSpPr txBox="1"/>
          <p:nvPr/>
        </p:nvSpPr>
        <p:spPr>
          <a:xfrm>
            <a:off x="11212017" y="6396881"/>
            <a:ext cx="415290" cy="366395"/>
          </a:xfrm>
          <a:prstGeom prst="rect">
            <a:avLst/>
          </a:prstGeom>
        </p:spPr>
        <p:txBody>
          <a:bodyPr vert="horz" wrap="square" lIns="0" tIns="0" rIns="0" bIns="0" rtlCol="0">
            <a:spAutoFit/>
          </a:bodyPr>
          <a:lstStyle/>
          <a:p>
            <a:pPr marL="38100">
              <a:lnSpc>
                <a:spcPts val="2755"/>
              </a:lnSpc>
            </a:pPr>
            <a:r>
              <a:rPr lang="en-US" sz="2400" spc="-5" dirty="0">
                <a:solidFill>
                  <a:srgbClr val="FFFFFF"/>
                </a:solidFill>
                <a:latin typeface="Arial MT"/>
                <a:cs typeface="Arial MT"/>
              </a:rPr>
              <a:t>7</a:t>
            </a:r>
            <a:endParaRPr sz="2400" dirty="0">
              <a:latin typeface="Arial MT"/>
              <a:cs typeface="Arial MT"/>
            </a:endParaRPr>
          </a:p>
        </p:txBody>
      </p:sp>
      <p:grpSp>
        <p:nvGrpSpPr>
          <p:cNvPr id="7" name="object 19"/>
          <p:cNvGrpSpPr/>
          <p:nvPr/>
        </p:nvGrpSpPr>
        <p:grpSpPr>
          <a:xfrm>
            <a:off x="6474722" y="1082681"/>
            <a:ext cx="2349960" cy="2265821"/>
            <a:chOff x="7396293" y="1406497"/>
            <a:chExt cx="2109470" cy="2109470"/>
          </a:xfrm>
          <a:solidFill>
            <a:srgbClr val="937928"/>
          </a:solidFill>
        </p:grpSpPr>
        <p:sp>
          <p:nvSpPr>
            <p:cNvPr id="8" name="object 20"/>
            <p:cNvSpPr/>
            <p:nvPr/>
          </p:nvSpPr>
          <p:spPr>
            <a:xfrm>
              <a:off x="7396293" y="1406497"/>
              <a:ext cx="2109470" cy="2109470"/>
            </a:xfrm>
            <a:custGeom>
              <a:avLst/>
              <a:gdLst/>
              <a:ahLst/>
              <a:cxnLst/>
              <a:rect l="l" t="t" r="r" b="b"/>
              <a:pathLst>
                <a:path w="2109470" h="2109470">
                  <a:moveTo>
                    <a:pt x="1054709" y="0"/>
                  </a:moveTo>
                  <a:lnTo>
                    <a:pt x="1006431" y="1085"/>
                  </a:lnTo>
                  <a:lnTo>
                    <a:pt x="958709" y="4310"/>
                  </a:lnTo>
                  <a:lnTo>
                    <a:pt x="911592" y="9628"/>
                  </a:lnTo>
                  <a:lnTo>
                    <a:pt x="865124" y="16992"/>
                  </a:lnTo>
                  <a:lnTo>
                    <a:pt x="819354" y="26357"/>
                  </a:lnTo>
                  <a:lnTo>
                    <a:pt x="774326" y="37675"/>
                  </a:lnTo>
                  <a:lnTo>
                    <a:pt x="730089" y="50900"/>
                  </a:lnTo>
                  <a:lnTo>
                    <a:pt x="686687" y="65985"/>
                  </a:lnTo>
                  <a:lnTo>
                    <a:pt x="644169" y="82884"/>
                  </a:lnTo>
                  <a:lnTo>
                    <a:pt x="602581" y="101550"/>
                  </a:lnTo>
                  <a:lnTo>
                    <a:pt x="561968" y="121937"/>
                  </a:lnTo>
                  <a:lnTo>
                    <a:pt x="522378" y="143999"/>
                  </a:lnTo>
                  <a:lnTo>
                    <a:pt x="483857" y="167688"/>
                  </a:lnTo>
                  <a:lnTo>
                    <a:pt x="446451" y="192958"/>
                  </a:lnTo>
                  <a:lnTo>
                    <a:pt x="410208" y="219762"/>
                  </a:lnTo>
                  <a:lnTo>
                    <a:pt x="375174" y="248055"/>
                  </a:lnTo>
                  <a:lnTo>
                    <a:pt x="341395" y="277789"/>
                  </a:lnTo>
                  <a:lnTo>
                    <a:pt x="308917" y="308917"/>
                  </a:lnTo>
                  <a:lnTo>
                    <a:pt x="277789" y="341395"/>
                  </a:lnTo>
                  <a:lnTo>
                    <a:pt x="248055" y="375174"/>
                  </a:lnTo>
                  <a:lnTo>
                    <a:pt x="219762" y="410208"/>
                  </a:lnTo>
                  <a:lnTo>
                    <a:pt x="192958" y="446451"/>
                  </a:lnTo>
                  <a:lnTo>
                    <a:pt x="167688" y="483857"/>
                  </a:lnTo>
                  <a:lnTo>
                    <a:pt x="143999" y="522378"/>
                  </a:lnTo>
                  <a:lnTo>
                    <a:pt x="121937" y="561968"/>
                  </a:lnTo>
                  <a:lnTo>
                    <a:pt x="101550" y="602581"/>
                  </a:lnTo>
                  <a:lnTo>
                    <a:pt x="82884" y="644169"/>
                  </a:lnTo>
                  <a:lnTo>
                    <a:pt x="65985" y="686687"/>
                  </a:lnTo>
                  <a:lnTo>
                    <a:pt x="50900" y="730089"/>
                  </a:lnTo>
                  <a:lnTo>
                    <a:pt x="37675" y="774326"/>
                  </a:lnTo>
                  <a:lnTo>
                    <a:pt x="26357" y="819354"/>
                  </a:lnTo>
                  <a:lnTo>
                    <a:pt x="16992" y="865124"/>
                  </a:lnTo>
                  <a:lnTo>
                    <a:pt x="9628" y="911592"/>
                  </a:lnTo>
                  <a:lnTo>
                    <a:pt x="4310" y="958709"/>
                  </a:lnTo>
                  <a:lnTo>
                    <a:pt x="1085" y="1006431"/>
                  </a:lnTo>
                  <a:lnTo>
                    <a:pt x="0" y="1054709"/>
                  </a:lnTo>
                  <a:lnTo>
                    <a:pt x="1085" y="1102988"/>
                  </a:lnTo>
                  <a:lnTo>
                    <a:pt x="4310" y="1150709"/>
                  </a:lnTo>
                  <a:lnTo>
                    <a:pt x="9628" y="1197827"/>
                  </a:lnTo>
                  <a:lnTo>
                    <a:pt x="16992" y="1244294"/>
                  </a:lnTo>
                  <a:lnTo>
                    <a:pt x="26357" y="1290065"/>
                  </a:lnTo>
                  <a:lnTo>
                    <a:pt x="37675" y="1335092"/>
                  </a:lnTo>
                  <a:lnTo>
                    <a:pt x="50900" y="1379330"/>
                  </a:lnTo>
                  <a:lnTo>
                    <a:pt x="65985" y="1422731"/>
                  </a:lnTo>
                  <a:lnTo>
                    <a:pt x="82884" y="1465249"/>
                  </a:lnTo>
                  <a:lnTo>
                    <a:pt x="101550" y="1506838"/>
                  </a:lnTo>
                  <a:lnTo>
                    <a:pt x="121937" y="1547450"/>
                  </a:lnTo>
                  <a:lnTo>
                    <a:pt x="143999" y="1587040"/>
                  </a:lnTo>
                  <a:lnTo>
                    <a:pt x="167688" y="1625561"/>
                  </a:lnTo>
                  <a:lnTo>
                    <a:pt x="192958" y="1662967"/>
                  </a:lnTo>
                  <a:lnTo>
                    <a:pt x="219762" y="1699210"/>
                  </a:lnTo>
                  <a:lnTo>
                    <a:pt x="248055" y="1734244"/>
                  </a:lnTo>
                  <a:lnTo>
                    <a:pt x="277789" y="1768023"/>
                  </a:lnTo>
                  <a:lnTo>
                    <a:pt x="308917" y="1800501"/>
                  </a:lnTo>
                  <a:lnTo>
                    <a:pt x="341395" y="1831630"/>
                  </a:lnTo>
                  <a:lnTo>
                    <a:pt x="375174" y="1861364"/>
                  </a:lnTo>
                  <a:lnTo>
                    <a:pt x="410208" y="1889656"/>
                  </a:lnTo>
                  <a:lnTo>
                    <a:pt x="446451" y="1916461"/>
                  </a:lnTo>
                  <a:lnTo>
                    <a:pt x="483857" y="1941731"/>
                  </a:lnTo>
                  <a:lnTo>
                    <a:pt x="522378" y="1965420"/>
                  </a:lnTo>
                  <a:lnTo>
                    <a:pt x="561968" y="1987481"/>
                  </a:lnTo>
                  <a:lnTo>
                    <a:pt x="602581" y="2007868"/>
                  </a:lnTo>
                  <a:lnTo>
                    <a:pt x="644169" y="2026534"/>
                  </a:lnTo>
                  <a:lnTo>
                    <a:pt x="686687" y="2043433"/>
                  </a:lnTo>
                  <a:lnTo>
                    <a:pt x="730089" y="2058518"/>
                  </a:lnTo>
                  <a:lnTo>
                    <a:pt x="774326" y="2071743"/>
                  </a:lnTo>
                  <a:lnTo>
                    <a:pt x="819354" y="2083061"/>
                  </a:lnTo>
                  <a:lnTo>
                    <a:pt x="865124" y="2092426"/>
                  </a:lnTo>
                  <a:lnTo>
                    <a:pt x="911592" y="2099790"/>
                  </a:lnTo>
                  <a:lnTo>
                    <a:pt x="958709" y="2105108"/>
                  </a:lnTo>
                  <a:lnTo>
                    <a:pt x="1006431" y="2108333"/>
                  </a:lnTo>
                  <a:lnTo>
                    <a:pt x="1054709" y="2109419"/>
                  </a:lnTo>
                  <a:lnTo>
                    <a:pt x="1102988" y="2108333"/>
                  </a:lnTo>
                  <a:lnTo>
                    <a:pt x="1150709" y="2105108"/>
                  </a:lnTo>
                  <a:lnTo>
                    <a:pt x="1197827" y="2099790"/>
                  </a:lnTo>
                  <a:lnTo>
                    <a:pt x="1244294" y="2092426"/>
                  </a:lnTo>
                  <a:lnTo>
                    <a:pt x="1290065" y="2083061"/>
                  </a:lnTo>
                  <a:lnTo>
                    <a:pt x="1335092" y="2071743"/>
                  </a:lnTo>
                  <a:lnTo>
                    <a:pt x="1379330" y="2058518"/>
                  </a:lnTo>
                  <a:lnTo>
                    <a:pt x="1422731" y="2043433"/>
                  </a:lnTo>
                  <a:lnTo>
                    <a:pt x="1465249" y="2026534"/>
                  </a:lnTo>
                  <a:lnTo>
                    <a:pt x="1506838" y="2007868"/>
                  </a:lnTo>
                  <a:lnTo>
                    <a:pt x="1547450" y="1987481"/>
                  </a:lnTo>
                  <a:lnTo>
                    <a:pt x="1587040" y="1965420"/>
                  </a:lnTo>
                  <a:lnTo>
                    <a:pt x="1625561" y="1941731"/>
                  </a:lnTo>
                  <a:lnTo>
                    <a:pt x="1662967" y="1916461"/>
                  </a:lnTo>
                  <a:lnTo>
                    <a:pt x="1699210" y="1889656"/>
                  </a:lnTo>
                  <a:lnTo>
                    <a:pt x="1734244" y="1861364"/>
                  </a:lnTo>
                  <a:lnTo>
                    <a:pt x="1768023" y="1831630"/>
                  </a:lnTo>
                  <a:lnTo>
                    <a:pt x="1800501" y="1800501"/>
                  </a:lnTo>
                  <a:lnTo>
                    <a:pt x="1831630" y="1768023"/>
                  </a:lnTo>
                  <a:lnTo>
                    <a:pt x="1843418" y="1754632"/>
                  </a:lnTo>
                  <a:lnTo>
                    <a:pt x="1054709" y="1754632"/>
                  </a:lnTo>
                  <a:lnTo>
                    <a:pt x="1006787" y="1753017"/>
                  </a:lnTo>
                  <a:lnTo>
                    <a:pt x="959732" y="1748242"/>
                  </a:lnTo>
                  <a:lnTo>
                    <a:pt x="913648" y="1740412"/>
                  </a:lnTo>
                  <a:lnTo>
                    <a:pt x="868639" y="1729630"/>
                  </a:lnTo>
                  <a:lnTo>
                    <a:pt x="824809" y="1716001"/>
                  </a:lnTo>
                  <a:lnTo>
                    <a:pt x="782263" y="1699629"/>
                  </a:lnTo>
                  <a:lnTo>
                    <a:pt x="741105" y="1680618"/>
                  </a:lnTo>
                  <a:lnTo>
                    <a:pt x="701439" y="1659073"/>
                  </a:lnTo>
                  <a:lnTo>
                    <a:pt x="663369" y="1635097"/>
                  </a:lnTo>
                  <a:lnTo>
                    <a:pt x="627000" y="1608796"/>
                  </a:lnTo>
                  <a:lnTo>
                    <a:pt x="592436" y="1580272"/>
                  </a:lnTo>
                  <a:lnTo>
                    <a:pt x="559781" y="1549631"/>
                  </a:lnTo>
                  <a:lnTo>
                    <a:pt x="529139" y="1516977"/>
                  </a:lnTo>
                  <a:lnTo>
                    <a:pt x="500615" y="1482413"/>
                  </a:lnTo>
                  <a:lnTo>
                    <a:pt x="474312" y="1446045"/>
                  </a:lnTo>
                  <a:lnTo>
                    <a:pt x="450336" y="1407976"/>
                  </a:lnTo>
                  <a:lnTo>
                    <a:pt x="428790" y="1368311"/>
                  </a:lnTo>
                  <a:lnTo>
                    <a:pt x="409778" y="1327153"/>
                  </a:lnTo>
                  <a:lnTo>
                    <a:pt x="393406" y="1284608"/>
                  </a:lnTo>
                  <a:lnTo>
                    <a:pt x="379776" y="1240778"/>
                  </a:lnTo>
                  <a:lnTo>
                    <a:pt x="368994" y="1195770"/>
                  </a:lnTo>
                  <a:lnTo>
                    <a:pt x="361164" y="1149686"/>
                  </a:lnTo>
                  <a:lnTo>
                    <a:pt x="356389" y="1102631"/>
                  </a:lnTo>
                  <a:lnTo>
                    <a:pt x="354774" y="1054709"/>
                  </a:lnTo>
                  <a:lnTo>
                    <a:pt x="356389" y="1006787"/>
                  </a:lnTo>
                  <a:lnTo>
                    <a:pt x="361164" y="959732"/>
                  </a:lnTo>
                  <a:lnTo>
                    <a:pt x="368994" y="913649"/>
                  </a:lnTo>
                  <a:lnTo>
                    <a:pt x="379776" y="868640"/>
                  </a:lnTo>
                  <a:lnTo>
                    <a:pt x="393406" y="824811"/>
                  </a:lnTo>
                  <a:lnTo>
                    <a:pt x="409778" y="782265"/>
                  </a:lnTo>
                  <a:lnTo>
                    <a:pt x="428790" y="741108"/>
                  </a:lnTo>
                  <a:lnTo>
                    <a:pt x="450336" y="701442"/>
                  </a:lnTo>
                  <a:lnTo>
                    <a:pt x="474312" y="663373"/>
                  </a:lnTo>
                  <a:lnTo>
                    <a:pt x="500615" y="627005"/>
                  </a:lnTo>
                  <a:lnTo>
                    <a:pt x="529139" y="592441"/>
                  </a:lnTo>
                  <a:lnTo>
                    <a:pt x="559781" y="559787"/>
                  </a:lnTo>
                  <a:lnTo>
                    <a:pt x="592436" y="529146"/>
                  </a:lnTo>
                  <a:lnTo>
                    <a:pt x="627000" y="500622"/>
                  </a:lnTo>
                  <a:lnTo>
                    <a:pt x="663369" y="474321"/>
                  </a:lnTo>
                  <a:lnTo>
                    <a:pt x="701439" y="450345"/>
                  </a:lnTo>
                  <a:lnTo>
                    <a:pt x="741105" y="428800"/>
                  </a:lnTo>
                  <a:lnTo>
                    <a:pt x="782263" y="409789"/>
                  </a:lnTo>
                  <a:lnTo>
                    <a:pt x="824809" y="393417"/>
                  </a:lnTo>
                  <a:lnTo>
                    <a:pt x="868639" y="379788"/>
                  </a:lnTo>
                  <a:lnTo>
                    <a:pt x="913648" y="369006"/>
                  </a:lnTo>
                  <a:lnTo>
                    <a:pt x="959732" y="361176"/>
                  </a:lnTo>
                  <a:lnTo>
                    <a:pt x="1006787" y="356401"/>
                  </a:lnTo>
                  <a:lnTo>
                    <a:pt x="1054709" y="354787"/>
                  </a:lnTo>
                  <a:lnTo>
                    <a:pt x="1843418" y="354787"/>
                  </a:lnTo>
                  <a:lnTo>
                    <a:pt x="1831630" y="341395"/>
                  </a:lnTo>
                  <a:lnTo>
                    <a:pt x="1800501" y="308917"/>
                  </a:lnTo>
                  <a:lnTo>
                    <a:pt x="1768023" y="277789"/>
                  </a:lnTo>
                  <a:lnTo>
                    <a:pt x="1734244" y="248055"/>
                  </a:lnTo>
                  <a:lnTo>
                    <a:pt x="1699210" y="219762"/>
                  </a:lnTo>
                  <a:lnTo>
                    <a:pt x="1662967" y="192958"/>
                  </a:lnTo>
                  <a:lnTo>
                    <a:pt x="1625561" y="167688"/>
                  </a:lnTo>
                  <a:lnTo>
                    <a:pt x="1587040" y="143999"/>
                  </a:lnTo>
                  <a:lnTo>
                    <a:pt x="1547450" y="121937"/>
                  </a:lnTo>
                  <a:lnTo>
                    <a:pt x="1506838" y="101550"/>
                  </a:lnTo>
                  <a:lnTo>
                    <a:pt x="1465249" y="82884"/>
                  </a:lnTo>
                  <a:lnTo>
                    <a:pt x="1422731" y="65985"/>
                  </a:lnTo>
                  <a:lnTo>
                    <a:pt x="1379330" y="50900"/>
                  </a:lnTo>
                  <a:lnTo>
                    <a:pt x="1335092" y="37675"/>
                  </a:lnTo>
                  <a:lnTo>
                    <a:pt x="1290065" y="26357"/>
                  </a:lnTo>
                  <a:lnTo>
                    <a:pt x="1244294" y="16992"/>
                  </a:lnTo>
                  <a:lnTo>
                    <a:pt x="1197827" y="9628"/>
                  </a:lnTo>
                  <a:lnTo>
                    <a:pt x="1150709" y="4310"/>
                  </a:lnTo>
                  <a:lnTo>
                    <a:pt x="1102988" y="1085"/>
                  </a:lnTo>
                  <a:lnTo>
                    <a:pt x="1054709" y="0"/>
                  </a:lnTo>
                  <a:close/>
                </a:path>
                <a:path w="2109470" h="2109470">
                  <a:moveTo>
                    <a:pt x="1843418" y="354787"/>
                  </a:moveTo>
                  <a:lnTo>
                    <a:pt x="1054709" y="354787"/>
                  </a:lnTo>
                  <a:lnTo>
                    <a:pt x="1102631" y="356401"/>
                  </a:lnTo>
                  <a:lnTo>
                    <a:pt x="1149686" y="361176"/>
                  </a:lnTo>
                  <a:lnTo>
                    <a:pt x="1195770" y="369006"/>
                  </a:lnTo>
                  <a:lnTo>
                    <a:pt x="1240778" y="379788"/>
                  </a:lnTo>
                  <a:lnTo>
                    <a:pt x="1284608" y="393417"/>
                  </a:lnTo>
                  <a:lnTo>
                    <a:pt x="1327153" y="409789"/>
                  </a:lnTo>
                  <a:lnTo>
                    <a:pt x="1368311" y="428800"/>
                  </a:lnTo>
                  <a:lnTo>
                    <a:pt x="1407976" y="450345"/>
                  </a:lnTo>
                  <a:lnTo>
                    <a:pt x="1446045" y="474321"/>
                  </a:lnTo>
                  <a:lnTo>
                    <a:pt x="1482413" y="500622"/>
                  </a:lnTo>
                  <a:lnTo>
                    <a:pt x="1516977" y="529146"/>
                  </a:lnTo>
                  <a:lnTo>
                    <a:pt x="1549631" y="559787"/>
                  </a:lnTo>
                  <a:lnTo>
                    <a:pt x="1580272" y="592441"/>
                  </a:lnTo>
                  <a:lnTo>
                    <a:pt x="1608796" y="627005"/>
                  </a:lnTo>
                  <a:lnTo>
                    <a:pt x="1635097" y="663373"/>
                  </a:lnTo>
                  <a:lnTo>
                    <a:pt x="1659073" y="701442"/>
                  </a:lnTo>
                  <a:lnTo>
                    <a:pt x="1680618" y="741108"/>
                  </a:lnTo>
                  <a:lnTo>
                    <a:pt x="1699629" y="782265"/>
                  </a:lnTo>
                  <a:lnTo>
                    <a:pt x="1716001" y="824811"/>
                  </a:lnTo>
                  <a:lnTo>
                    <a:pt x="1729630" y="868640"/>
                  </a:lnTo>
                  <a:lnTo>
                    <a:pt x="1740412" y="913649"/>
                  </a:lnTo>
                  <a:lnTo>
                    <a:pt x="1748242" y="959732"/>
                  </a:lnTo>
                  <a:lnTo>
                    <a:pt x="1753017" y="1006787"/>
                  </a:lnTo>
                  <a:lnTo>
                    <a:pt x="1754632" y="1054709"/>
                  </a:lnTo>
                  <a:lnTo>
                    <a:pt x="1753017" y="1102631"/>
                  </a:lnTo>
                  <a:lnTo>
                    <a:pt x="1748242" y="1149686"/>
                  </a:lnTo>
                  <a:lnTo>
                    <a:pt x="1740412" y="1195770"/>
                  </a:lnTo>
                  <a:lnTo>
                    <a:pt x="1729630" y="1240778"/>
                  </a:lnTo>
                  <a:lnTo>
                    <a:pt x="1716001" y="1284608"/>
                  </a:lnTo>
                  <a:lnTo>
                    <a:pt x="1699629" y="1327153"/>
                  </a:lnTo>
                  <a:lnTo>
                    <a:pt x="1680618" y="1368311"/>
                  </a:lnTo>
                  <a:lnTo>
                    <a:pt x="1659073" y="1407976"/>
                  </a:lnTo>
                  <a:lnTo>
                    <a:pt x="1635097" y="1446045"/>
                  </a:lnTo>
                  <a:lnTo>
                    <a:pt x="1608796" y="1482413"/>
                  </a:lnTo>
                  <a:lnTo>
                    <a:pt x="1580272" y="1516977"/>
                  </a:lnTo>
                  <a:lnTo>
                    <a:pt x="1549631" y="1549631"/>
                  </a:lnTo>
                  <a:lnTo>
                    <a:pt x="1516977" y="1580272"/>
                  </a:lnTo>
                  <a:lnTo>
                    <a:pt x="1482413" y="1608796"/>
                  </a:lnTo>
                  <a:lnTo>
                    <a:pt x="1446045" y="1635097"/>
                  </a:lnTo>
                  <a:lnTo>
                    <a:pt x="1407976" y="1659073"/>
                  </a:lnTo>
                  <a:lnTo>
                    <a:pt x="1368311" y="1680618"/>
                  </a:lnTo>
                  <a:lnTo>
                    <a:pt x="1327153" y="1699629"/>
                  </a:lnTo>
                  <a:lnTo>
                    <a:pt x="1284608" y="1716001"/>
                  </a:lnTo>
                  <a:lnTo>
                    <a:pt x="1240778" y="1729630"/>
                  </a:lnTo>
                  <a:lnTo>
                    <a:pt x="1195770" y="1740412"/>
                  </a:lnTo>
                  <a:lnTo>
                    <a:pt x="1149686" y="1748242"/>
                  </a:lnTo>
                  <a:lnTo>
                    <a:pt x="1102631" y="1753017"/>
                  </a:lnTo>
                  <a:lnTo>
                    <a:pt x="1054709" y="1754632"/>
                  </a:lnTo>
                  <a:lnTo>
                    <a:pt x="1843418" y="1754632"/>
                  </a:lnTo>
                  <a:lnTo>
                    <a:pt x="1889656" y="1699210"/>
                  </a:lnTo>
                  <a:lnTo>
                    <a:pt x="1916461" y="1662967"/>
                  </a:lnTo>
                  <a:lnTo>
                    <a:pt x="1941731" y="1625561"/>
                  </a:lnTo>
                  <a:lnTo>
                    <a:pt x="1965420" y="1587040"/>
                  </a:lnTo>
                  <a:lnTo>
                    <a:pt x="1987481" y="1547450"/>
                  </a:lnTo>
                  <a:lnTo>
                    <a:pt x="2007868" y="1506838"/>
                  </a:lnTo>
                  <a:lnTo>
                    <a:pt x="2026534" y="1465249"/>
                  </a:lnTo>
                  <a:lnTo>
                    <a:pt x="2043433" y="1422731"/>
                  </a:lnTo>
                  <a:lnTo>
                    <a:pt x="2058518" y="1379330"/>
                  </a:lnTo>
                  <a:lnTo>
                    <a:pt x="2071743" y="1335092"/>
                  </a:lnTo>
                  <a:lnTo>
                    <a:pt x="2083061" y="1290065"/>
                  </a:lnTo>
                  <a:lnTo>
                    <a:pt x="2092426" y="1244294"/>
                  </a:lnTo>
                  <a:lnTo>
                    <a:pt x="2099790" y="1197827"/>
                  </a:lnTo>
                  <a:lnTo>
                    <a:pt x="2105108" y="1150709"/>
                  </a:lnTo>
                  <a:lnTo>
                    <a:pt x="2108333" y="1102988"/>
                  </a:lnTo>
                  <a:lnTo>
                    <a:pt x="2109419" y="1054709"/>
                  </a:lnTo>
                  <a:lnTo>
                    <a:pt x="2108333" y="1006431"/>
                  </a:lnTo>
                  <a:lnTo>
                    <a:pt x="2105108" y="958709"/>
                  </a:lnTo>
                  <a:lnTo>
                    <a:pt x="2099790" y="911592"/>
                  </a:lnTo>
                  <a:lnTo>
                    <a:pt x="2092426" y="865124"/>
                  </a:lnTo>
                  <a:lnTo>
                    <a:pt x="2083061" y="819354"/>
                  </a:lnTo>
                  <a:lnTo>
                    <a:pt x="2071743" y="774326"/>
                  </a:lnTo>
                  <a:lnTo>
                    <a:pt x="2058518" y="730089"/>
                  </a:lnTo>
                  <a:lnTo>
                    <a:pt x="2043433" y="686687"/>
                  </a:lnTo>
                  <a:lnTo>
                    <a:pt x="2026534" y="644169"/>
                  </a:lnTo>
                  <a:lnTo>
                    <a:pt x="2007868" y="602581"/>
                  </a:lnTo>
                  <a:lnTo>
                    <a:pt x="1987481" y="561968"/>
                  </a:lnTo>
                  <a:lnTo>
                    <a:pt x="1965420" y="522378"/>
                  </a:lnTo>
                  <a:lnTo>
                    <a:pt x="1941731" y="483857"/>
                  </a:lnTo>
                  <a:lnTo>
                    <a:pt x="1916461" y="446451"/>
                  </a:lnTo>
                  <a:lnTo>
                    <a:pt x="1889656" y="410208"/>
                  </a:lnTo>
                  <a:lnTo>
                    <a:pt x="1861364" y="375174"/>
                  </a:lnTo>
                  <a:lnTo>
                    <a:pt x="1843418" y="354787"/>
                  </a:lnTo>
                  <a:close/>
                </a:path>
              </a:pathLst>
            </a:custGeom>
            <a:grp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9" name="object 22"/>
            <p:cNvSpPr/>
            <p:nvPr/>
          </p:nvSpPr>
          <p:spPr>
            <a:xfrm>
              <a:off x="7731723" y="1741939"/>
              <a:ext cx="1438910" cy="1438910"/>
            </a:xfrm>
            <a:custGeom>
              <a:avLst/>
              <a:gdLst/>
              <a:ahLst/>
              <a:cxnLst/>
              <a:rect l="l" t="t" r="r" b="b"/>
              <a:pathLst>
                <a:path w="1438909" h="1438910">
                  <a:moveTo>
                    <a:pt x="719289" y="0"/>
                  </a:moveTo>
                  <a:lnTo>
                    <a:pt x="671998" y="1529"/>
                  </a:lnTo>
                  <a:lnTo>
                    <a:pt x="625524" y="6056"/>
                  </a:lnTo>
                  <a:lnTo>
                    <a:pt x="579960" y="13485"/>
                  </a:lnTo>
                  <a:lnTo>
                    <a:pt x="535403" y="23721"/>
                  </a:lnTo>
                  <a:lnTo>
                    <a:pt x="491947" y="36669"/>
                  </a:lnTo>
                  <a:lnTo>
                    <a:pt x="449686" y="52235"/>
                  </a:lnTo>
                  <a:lnTo>
                    <a:pt x="408716" y="70323"/>
                  </a:lnTo>
                  <a:lnTo>
                    <a:pt x="369131" y="90840"/>
                  </a:lnTo>
                  <a:lnTo>
                    <a:pt x="331026" y="113690"/>
                  </a:lnTo>
                  <a:lnTo>
                    <a:pt x="294496" y="138778"/>
                  </a:lnTo>
                  <a:lnTo>
                    <a:pt x="259635" y="166010"/>
                  </a:lnTo>
                  <a:lnTo>
                    <a:pt x="226540" y="195291"/>
                  </a:lnTo>
                  <a:lnTo>
                    <a:pt x="195303" y="226526"/>
                  </a:lnTo>
                  <a:lnTo>
                    <a:pt x="166021" y="259620"/>
                  </a:lnTo>
                  <a:lnTo>
                    <a:pt x="138787" y="294479"/>
                  </a:lnTo>
                  <a:lnTo>
                    <a:pt x="113697" y="331008"/>
                  </a:lnTo>
                  <a:lnTo>
                    <a:pt x="90846" y="369111"/>
                  </a:lnTo>
                  <a:lnTo>
                    <a:pt x="70328" y="408695"/>
                  </a:lnTo>
                  <a:lnTo>
                    <a:pt x="52238" y="449664"/>
                  </a:lnTo>
                  <a:lnTo>
                    <a:pt x="36672" y="491924"/>
                  </a:lnTo>
                  <a:lnTo>
                    <a:pt x="23722" y="535379"/>
                  </a:lnTo>
                  <a:lnTo>
                    <a:pt x="13486" y="579936"/>
                  </a:lnTo>
                  <a:lnTo>
                    <a:pt x="6057" y="625499"/>
                  </a:lnTo>
                  <a:lnTo>
                    <a:pt x="1530" y="671973"/>
                  </a:lnTo>
                  <a:lnTo>
                    <a:pt x="0" y="719264"/>
                  </a:lnTo>
                  <a:lnTo>
                    <a:pt x="1530" y="766555"/>
                  </a:lnTo>
                  <a:lnTo>
                    <a:pt x="6057" y="813029"/>
                  </a:lnTo>
                  <a:lnTo>
                    <a:pt x="13486" y="858592"/>
                  </a:lnTo>
                  <a:lnTo>
                    <a:pt x="23722" y="903149"/>
                  </a:lnTo>
                  <a:lnTo>
                    <a:pt x="36672" y="946604"/>
                  </a:lnTo>
                  <a:lnTo>
                    <a:pt x="52238" y="988864"/>
                  </a:lnTo>
                  <a:lnTo>
                    <a:pt x="70328" y="1029833"/>
                  </a:lnTo>
                  <a:lnTo>
                    <a:pt x="90846" y="1069417"/>
                  </a:lnTo>
                  <a:lnTo>
                    <a:pt x="113697" y="1107520"/>
                  </a:lnTo>
                  <a:lnTo>
                    <a:pt x="138787" y="1144049"/>
                  </a:lnTo>
                  <a:lnTo>
                    <a:pt x="166021" y="1178908"/>
                  </a:lnTo>
                  <a:lnTo>
                    <a:pt x="195303" y="1212002"/>
                  </a:lnTo>
                  <a:lnTo>
                    <a:pt x="226540" y="1243237"/>
                  </a:lnTo>
                  <a:lnTo>
                    <a:pt x="259635" y="1272518"/>
                  </a:lnTo>
                  <a:lnTo>
                    <a:pt x="294496" y="1299750"/>
                  </a:lnTo>
                  <a:lnTo>
                    <a:pt x="331026" y="1324838"/>
                  </a:lnTo>
                  <a:lnTo>
                    <a:pt x="369131" y="1347688"/>
                  </a:lnTo>
                  <a:lnTo>
                    <a:pt x="408716" y="1368205"/>
                  </a:lnTo>
                  <a:lnTo>
                    <a:pt x="449686" y="1386293"/>
                  </a:lnTo>
                  <a:lnTo>
                    <a:pt x="491947" y="1401859"/>
                  </a:lnTo>
                  <a:lnTo>
                    <a:pt x="535403" y="1414807"/>
                  </a:lnTo>
                  <a:lnTo>
                    <a:pt x="579960" y="1425043"/>
                  </a:lnTo>
                  <a:lnTo>
                    <a:pt x="625524" y="1432472"/>
                  </a:lnTo>
                  <a:lnTo>
                    <a:pt x="671998" y="1436999"/>
                  </a:lnTo>
                  <a:lnTo>
                    <a:pt x="719289" y="1438529"/>
                  </a:lnTo>
                  <a:lnTo>
                    <a:pt x="766580" y="1436999"/>
                  </a:lnTo>
                  <a:lnTo>
                    <a:pt x="813055" y="1432472"/>
                  </a:lnTo>
                  <a:lnTo>
                    <a:pt x="858617" y="1425043"/>
                  </a:lnTo>
                  <a:lnTo>
                    <a:pt x="903174" y="1414807"/>
                  </a:lnTo>
                  <a:lnTo>
                    <a:pt x="946629" y="1401859"/>
                  </a:lnTo>
                  <a:lnTo>
                    <a:pt x="988889" y="1386293"/>
                  </a:lnTo>
                  <a:lnTo>
                    <a:pt x="1029858" y="1368205"/>
                  </a:lnTo>
                  <a:lnTo>
                    <a:pt x="1069442" y="1347688"/>
                  </a:lnTo>
                  <a:lnTo>
                    <a:pt x="1107546" y="1324838"/>
                  </a:lnTo>
                  <a:lnTo>
                    <a:pt x="1144074" y="1299750"/>
                  </a:lnTo>
                  <a:lnTo>
                    <a:pt x="1178933" y="1272518"/>
                  </a:lnTo>
                  <a:lnTo>
                    <a:pt x="1212027" y="1243237"/>
                  </a:lnTo>
                  <a:lnTo>
                    <a:pt x="1243262" y="1212002"/>
                  </a:lnTo>
                  <a:lnTo>
                    <a:pt x="1272543" y="1178908"/>
                  </a:lnTo>
                  <a:lnTo>
                    <a:pt x="1299775" y="1144049"/>
                  </a:lnTo>
                  <a:lnTo>
                    <a:pt x="1324864" y="1107520"/>
                  </a:lnTo>
                  <a:lnTo>
                    <a:pt x="1347713" y="1069417"/>
                  </a:lnTo>
                  <a:lnTo>
                    <a:pt x="1368230" y="1029833"/>
                  </a:lnTo>
                  <a:lnTo>
                    <a:pt x="1386319" y="988864"/>
                  </a:lnTo>
                  <a:lnTo>
                    <a:pt x="1401885" y="946604"/>
                  </a:lnTo>
                  <a:lnTo>
                    <a:pt x="1414833" y="903149"/>
                  </a:lnTo>
                  <a:lnTo>
                    <a:pt x="1425069" y="858592"/>
                  </a:lnTo>
                  <a:lnTo>
                    <a:pt x="1432497" y="813029"/>
                  </a:lnTo>
                  <a:lnTo>
                    <a:pt x="1437024" y="766555"/>
                  </a:lnTo>
                  <a:lnTo>
                    <a:pt x="1438554" y="719264"/>
                  </a:lnTo>
                  <a:lnTo>
                    <a:pt x="1437024" y="671973"/>
                  </a:lnTo>
                  <a:lnTo>
                    <a:pt x="1432497" y="625499"/>
                  </a:lnTo>
                  <a:lnTo>
                    <a:pt x="1425069" y="579936"/>
                  </a:lnTo>
                  <a:lnTo>
                    <a:pt x="1414833" y="535379"/>
                  </a:lnTo>
                  <a:lnTo>
                    <a:pt x="1401885" y="491924"/>
                  </a:lnTo>
                  <a:lnTo>
                    <a:pt x="1386319" y="449664"/>
                  </a:lnTo>
                  <a:lnTo>
                    <a:pt x="1368230" y="408695"/>
                  </a:lnTo>
                  <a:lnTo>
                    <a:pt x="1347713" y="369111"/>
                  </a:lnTo>
                  <a:lnTo>
                    <a:pt x="1324864" y="331008"/>
                  </a:lnTo>
                  <a:lnTo>
                    <a:pt x="1299775" y="294479"/>
                  </a:lnTo>
                  <a:lnTo>
                    <a:pt x="1272543" y="259620"/>
                  </a:lnTo>
                  <a:lnTo>
                    <a:pt x="1243262" y="226526"/>
                  </a:lnTo>
                  <a:lnTo>
                    <a:pt x="1212027" y="195291"/>
                  </a:lnTo>
                  <a:lnTo>
                    <a:pt x="1178933" y="166010"/>
                  </a:lnTo>
                  <a:lnTo>
                    <a:pt x="1144074" y="138778"/>
                  </a:lnTo>
                  <a:lnTo>
                    <a:pt x="1107546" y="113690"/>
                  </a:lnTo>
                  <a:lnTo>
                    <a:pt x="1069442" y="90840"/>
                  </a:lnTo>
                  <a:lnTo>
                    <a:pt x="1029858" y="70323"/>
                  </a:lnTo>
                  <a:lnTo>
                    <a:pt x="988889" y="52235"/>
                  </a:lnTo>
                  <a:lnTo>
                    <a:pt x="946629" y="36669"/>
                  </a:lnTo>
                  <a:lnTo>
                    <a:pt x="903174" y="23721"/>
                  </a:lnTo>
                  <a:lnTo>
                    <a:pt x="858617" y="13485"/>
                  </a:lnTo>
                  <a:lnTo>
                    <a:pt x="813055" y="6056"/>
                  </a:lnTo>
                  <a:lnTo>
                    <a:pt x="766580" y="1529"/>
                  </a:lnTo>
                  <a:lnTo>
                    <a:pt x="719289" y="0"/>
                  </a:lnTo>
                  <a:close/>
                </a:path>
              </a:pathLst>
            </a:custGeom>
            <a:grp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10" name="object 23"/>
            <p:cNvSpPr/>
            <p:nvPr/>
          </p:nvSpPr>
          <p:spPr>
            <a:xfrm>
              <a:off x="7758243" y="1768447"/>
              <a:ext cx="1385570" cy="1385570"/>
            </a:xfrm>
            <a:custGeom>
              <a:avLst/>
              <a:gdLst/>
              <a:ahLst/>
              <a:cxnLst/>
              <a:rect l="l" t="t" r="r" b="b"/>
              <a:pathLst>
                <a:path w="1385570" h="1385570">
                  <a:moveTo>
                    <a:pt x="692632" y="0"/>
                  </a:moveTo>
                  <a:lnTo>
                    <a:pt x="645211" y="1597"/>
                  </a:lnTo>
                  <a:lnTo>
                    <a:pt x="598647" y="6322"/>
                  </a:lnTo>
                  <a:lnTo>
                    <a:pt x="553044" y="14071"/>
                  </a:lnTo>
                  <a:lnTo>
                    <a:pt x="508505" y="24741"/>
                  </a:lnTo>
                  <a:lnTo>
                    <a:pt x="465133" y="38228"/>
                  </a:lnTo>
                  <a:lnTo>
                    <a:pt x="423031" y="54429"/>
                  </a:lnTo>
                  <a:lnTo>
                    <a:pt x="382302" y="73242"/>
                  </a:lnTo>
                  <a:lnTo>
                    <a:pt x="343050" y="94562"/>
                  </a:lnTo>
                  <a:lnTo>
                    <a:pt x="305377" y="118288"/>
                  </a:lnTo>
                  <a:lnTo>
                    <a:pt x="269388" y="144315"/>
                  </a:lnTo>
                  <a:lnTo>
                    <a:pt x="235184" y="172541"/>
                  </a:lnTo>
                  <a:lnTo>
                    <a:pt x="202869" y="202863"/>
                  </a:lnTo>
                  <a:lnTo>
                    <a:pt x="172547" y="235177"/>
                  </a:lnTo>
                  <a:lnTo>
                    <a:pt x="144320" y="269380"/>
                  </a:lnTo>
                  <a:lnTo>
                    <a:pt x="118292" y="305369"/>
                  </a:lnTo>
                  <a:lnTo>
                    <a:pt x="94566" y="343041"/>
                  </a:lnTo>
                  <a:lnTo>
                    <a:pt x="73244" y="382292"/>
                  </a:lnTo>
                  <a:lnTo>
                    <a:pt x="54431" y="423020"/>
                  </a:lnTo>
                  <a:lnTo>
                    <a:pt x="38229" y="465122"/>
                  </a:lnTo>
                  <a:lnTo>
                    <a:pt x="24741" y="508493"/>
                  </a:lnTo>
                  <a:lnTo>
                    <a:pt x="14072" y="553032"/>
                  </a:lnTo>
                  <a:lnTo>
                    <a:pt x="6323" y="598635"/>
                  </a:lnTo>
                  <a:lnTo>
                    <a:pt x="1597" y="645198"/>
                  </a:lnTo>
                  <a:lnTo>
                    <a:pt x="0" y="692619"/>
                  </a:lnTo>
                  <a:lnTo>
                    <a:pt x="1597" y="740042"/>
                  </a:lnTo>
                  <a:lnTo>
                    <a:pt x="6323" y="786607"/>
                  </a:lnTo>
                  <a:lnTo>
                    <a:pt x="14072" y="832211"/>
                  </a:lnTo>
                  <a:lnTo>
                    <a:pt x="24741" y="876751"/>
                  </a:lnTo>
                  <a:lnTo>
                    <a:pt x="38229" y="920124"/>
                  </a:lnTo>
                  <a:lnTo>
                    <a:pt x="54431" y="962226"/>
                  </a:lnTo>
                  <a:lnTo>
                    <a:pt x="73244" y="1002955"/>
                  </a:lnTo>
                  <a:lnTo>
                    <a:pt x="94566" y="1042207"/>
                  </a:lnTo>
                  <a:lnTo>
                    <a:pt x="118292" y="1079880"/>
                  </a:lnTo>
                  <a:lnTo>
                    <a:pt x="144320" y="1115869"/>
                  </a:lnTo>
                  <a:lnTo>
                    <a:pt x="172547" y="1150073"/>
                  </a:lnTo>
                  <a:lnTo>
                    <a:pt x="202869" y="1182387"/>
                  </a:lnTo>
                  <a:lnTo>
                    <a:pt x="235184" y="1212709"/>
                  </a:lnTo>
                  <a:lnTo>
                    <a:pt x="269388" y="1240935"/>
                  </a:lnTo>
                  <a:lnTo>
                    <a:pt x="305377" y="1266963"/>
                  </a:lnTo>
                  <a:lnTo>
                    <a:pt x="343050" y="1290689"/>
                  </a:lnTo>
                  <a:lnTo>
                    <a:pt x="382302" y="1312010"/>
                  </a:lnTo>
                  <a:lnTo>
                    <a:pt x="423031" y="1330822"/>
                  </a:lnTo>
                  <a:lnTo>
                    <a:pt x="465133" y="1347024"/>
                  </a:lnTo>
                  <a:lnTo>
                    <a:pt x="508505" y="1360511"/>
                  </a:lnTo>
                  <a:lnTo>
                    <a:pt x="553044" y="1371180"/>
                  </a:lnTo>
                  <a:lnTo>
                    <a:pt x="598647" y="1378929"/>
                  </a:lnTo>
                  <a:lnTo>
                    <a:pt x="645211" y="1383654"/>
                  </a:lnTo>
                  <a:lnTo>
                    <a:pt x="692632" y="1385252"/>
                  </a:lnTo>
                  <a:lnTo>
                    <a:pt x="740053" y="1383654"/>
                  </a:lnTo>
                  <a:lnTo>
                    <a:pt x="786617" y="1378929"/>
                  </a:lnTo>
                  <a:lnTo>
                    <a:pt x="832219" y="1371180"/>
                  </a:lnTo>
                  <a:lnTo>
                    <a:pt x="876758" y="1360511"/>
                  </a:lnTo>
                  <a:lnTo>
                    <a:pt x="920130" y="1347024"/>
                  </a:lnTo>
                  <a:lnTo>
                    <a:pt x="962231" y="1330822"/>
                  </a:lnTo>
                  <a:lnTo>
                    <a:pt x="1002959" y="1312010"/>
                  </a:lnTo>
                  <a:lnTo>
                    <a:pt x="1042211" y="1290689"/>
                  </a:lnTo>
                  <a:lnTo>
                    <a:pt x="1079883" y="1266963"/>
                  </a:lnTo>
                  <a:lnTo>
                    <a:pt x="1115872" y="1240935"/>
                  </a:lnTo>
                  <a:lnTo>
                    <a:pt x="1150075" y="1212709"/>
                  </a:lnTo>
                  <a:lnTo>
                    <a:pt x="1182389" y="1182387"/>
                  </a:lnTo>
                  <a:lnTo>
                    <a:pt x="1212710" y="1150073"/>
                  </a:lnTo>
                  <a:lnTo>
                    <a:pt x="1240936" y="1115869"/>
                  </a:lnTo>
                  <a:lnTo>
                    <a:pt x="1266964" y="1079880"/>
                  </a:lnTo>
                  <a:lnTo>
                    <a:pt x="1290689" y="1042207"/>
                  </a:lnTo>
                  <a:lnTo>
                    <a:pt x="1312010" y="1002955"/>
                  </a:lnTo>
                  <a:lnTo>
                    <a:pt x="1330823" y="962226"/>
                  </a:lnTo>
                  <a:lnTo>
                    <a:pt x="1347024" y="920124"/>
                  </a:lnTo>
                  <a:lnTo>
                    <a:pt x="1360511" y="876751"/>
                  </a:lnTo>
                  <a:lnTo>
                    <a:pt x="1371180" y="832211"/>
                  </a:lnTo>
                  <a:lnTo>
                    <a:pt x="1378929" y="786607"/>
                  </a:lnTo>
                  <a:lnTo>
                    <a:pt x="1383654" y="740042"/>
                  </a:lnTo>
                  <a:lnTo>
                    <a:pt x="1385252" y="692619"/>
                  </a:lnTo>
                  <a:lnTo>
                    <a:pt x="1383654" y="645198"/>
                  </a:lnTo>
                  <a:lnTo>
                    <a:pt x="1378929" y="598635"/>
                  </a:lnTo>
                  <a:lnTo>
                    <a:pt x="1371180" y="553032"/>
                  </a:lnTo>
                  <a:lnTo>
                    <a:pt x="1360511" y="508493"/>
                  </a:lnTo>
                  <a:lnTo>
                    <a:pt x="1347024" y="465122"/>
                  </a:lnTo>
                  <a:lnTo>
                    <a:pt x="1330823" y="423020"/>
                  </a:lnTo>
                  <a:lnTo>
                    <a:pt x="1312010" y="382292"/>
                  </a:lnTo>
                  <a:lnTo>
                    <a:pt x="1290689" y="343041"/>
                  </a:lnTo>
                  <a:lnTo>
                    <a:pt x="1266964" y="305369"/>
                  </a:lnTo>
                  <a:lnTo>
                    <a:pt x="1240936" y="269380"/>
                  </a:lnTo>
                  <a:lnTo>
                    <a:pt x="1212710" y="235177"/>
                  </a:lnTo>
                  <a:lnTo>
                    <a:pt x="1182389" y="202863"/>
                  </a:lnTo>
                  <a:lnTo>
                    <a:pt x="1150075" y="172541"/>
                  </a:lnTo>
                  <a:lnTo>
                    <a:pt x="1115872" y="144315"/>
                  </a:lnTo>
                  <a:lnTo>
                    <a:pt x="1079883" y="118288"/>
                  </a:lnTo>
                  <a:lnTo>
                    <a:pt x="1042211" y="94562"/>
                  </a:lnTo>
                  <a:lnTo>
                    <a:pt x="1002959" y="73242"/>
                  </a:lnTo>
                  <a:lnTo>
                    <a:pt x="962231" y="54429"/>
                  </a:lnTo>
                  <a:lnTo>
                    <a:pt x="920130" y="38228"/>
                  </a:lnTo>
                  <a:lnTo>
                    <a:pt x="876758" y="24741"/>
                  </a:lnTo>
                  <a:lnTo>
                    <a:pt x="832219" y="14071"/>
                  </a:lnTo>
                  <a:lnTo>
                    <a:pt x="786617" y="6322"/>
                  </a:lnTo>
                  <a:lnTo>
                    <a:pt x="740053" y="1597"/>
                  </a:lnTo>
                  <a:lnTo>
                    <a:pt x="692632" y="0"/>
                  </a:lnTo>
                  <a:close/>
                </a:path>
              </a:pathLst>
            </a:custGeom>
            <a:solidFill>
              <a:schemeClr val="bg1"/>
            </a:solidFill>
          </p:spPr>
          <p:txBody>
            <a:bodyPr wrap="square" lIns="0" tIns="0" rIns="0" bIns="0" rtlCol="0"/>
            <a:lstStyle/>
            <a:p>
              <a:endParaRPr lang="az-Latn-AZ" sz="1600" b="1" dirty="0" smtClean="0">
                <a:latin typeface="Segoe UI" panose="020B0502040204020203" pitchFamily="34" charset="0"/>
                <a:cs typeface="Segoe UI" panose="020B0502040204020203" pitchFamily="34" charset="0"/>
              </a:endParaRPr>
            </a:p>
            <a:p>
              <a:pPr algn="ctr"/>
              <a:r>
                <a:rPr lang="az-Latn-AZ" sz="2000" b="1" dirty="0" smtClean="0">
                  <a:ln w="6600">
                    <a:solidFill>
                      <a:srgbClr val="937928"/>
                    </a:solidFill>
                    <a:prstDash val="solid"/>
                  </a:ln>
                  <a:effectLst>
                    <a:outerShdw dist="38100" dir="2700000" algn="tl" rotWithShape="0">
                      <a:schemeClr val="accent2"/>
                    </a:outerShdw>
                  </a:effectLst>
                  <a:latin typeface="Segoe UI" panose="020B0502040204020203" pitchFamily="34" charset="0"/>
                  <a:cs typeface="Segoe UI" panose="020B0502040204020203" pitchFamily="34" charset="0"/>
                </a:rPr>
                <a:t>30 000</a:t>
              </a:r>
            </a:p>
            <a:p>
              <a:pPr algn="ctr"/>
              <a:r>
                <a:rPr lang="az-Latn-AZ" sz="1600" b="1" dirty="0" smtClean="0">
                  <a:latin typeface="Segoe UI" panose="020B0502040204020203" pitchFamily="34" charset="0"/>
                  <a:cs typeface="Segoe UI" panose="020B0502040204020203" pitchFamily="34" charset="0"/>
                </a:rPr>
                <a:t>hours of consulting services</a:t>
              </a:r>
              <a:endParaRPr sz="1600" b="1" dirty="0">
                <a:latin typeface="Segoe UI" panose="020B0502040204020203" pitchFamily="34" charset="0"/>
                <a:cs typeface="Segoe UI" panose="020B0502040204020203" pitchFamily="34" charset="0"/>
              </a:endParaRPr>
            </a:p>
          </p:txBody>
        </p:sp>
        <p:sp>
          <p:nvSpPr>
            <p:cNvPr id="11" name="object 25"/>
            <p:cNvSpPr/>
            <p:nvPr/>
          </p:nvSpPr>
          <p:spPr>
            <a:xfrm>
              <a:off x="9392073" y="2318200"/>
              <a:ext cx="19050" cy="19050"/>
            </a:xfrm>
            <a:custGeom>
              <a:avLst/>
              <a:gdLst/>
              <a:ahLst/>
              <a:cxnLst/>
              <a:rect l="l" t="t" r="r" b="b"/>
              <a:pathLst>
                <a:path w="19050" h="19050">
                  <a:moveTo>
                    <a:pt x="14731" y="0"/>
                  </a:moveTo>
                  <a:lnTo>
                    <a:pt x="4241" y="0"/>
                  </a:lnTo>
                  <a:lnTo>
                    <a:pt x="0" y="4241"/>
                  </a:lnTo>
                  <a:lnTo>
                    <a:pt x="0" y="9486"/>
                  </a:lnTo>
                  <a:lnTo>
                    <a:pt x="0" y="14732"/>
                  </a:lnTo>
                  <a:lnTo>
                    <a:pt x="4241" y="18973"/>
                  </a:lnTo>
                  <a:lnTo>
                    <a:pt x="14731" y="18973"/>
                  </a:lnTo>
                  <a:lnTo>
                    <a:pt x="18973" y="14732"/>
                  </a:lnTo>
                  <a:lnTo>
                    <a:pt x="18973" y="4241"/>
                  </a:lnTo>
                  <a:lnTo>
                    <a:pt x="14731" y="0"/>
                  </a:lnTo>
                  <a:close/>
                </a:path>
              </a:pathLst>
            </a:custGeom>
            <a:grpFill/>
          </p:spPr>
          <p:txBody>
            <a:bodyPr wrap="square" lIns="0" tIns="0" rIns="0" bIns="0" rtlCol="0"/>
            <a:lstStyle/>
            <a:p>
              <a:endParaRPr>
                <a:latin typeface="Segoe UI" panose="020B0502040204020203" pitchFamily="34" charset="0"/>
                <a:cs typeface="Segoe UI" panose="020B0502040204020203" pitchFamily="34" charset="0"/>
              </a:endParaRPr>
            </a:p>
          </p:txBody>
        </p:sp>
      </p:grpSp>
      <p:grpSp>
        <p:nvGrpSpPr>
          <p:cNvPr id="12" name="object 19"/>
          <p:cNvGrpSpPr/>
          <p:nvPr/>
        </p:nvGrpSpPr>
        <p:grpSpPr>
          <a:xfrm>
            <a:off x="8243968" y="1614535"/>
            <a:ext cx="2468056" cy="2440281"/>
            <a:chOff x="7396293" y="1406497"/>
            <a:chExt cx="2109470" cy="2109470"/>
          </a:xfrm>
          <a:solidFill>
            <a:srgbClr val="937928"/>
          </a:solidFill>
        </p:grpSpPr>
        <p:sp>
          <p:nvSpPr>
            <p:cNvPr id="13" name="object 20"/>
            <p:cNvSpPr/>
            <p:nvPr/>
          </p:nvSpPr>
          <p:spPr>
            <a:xfrm>
              <a:off x="7396293" y="1406497"/>
              <a:ext cx="2109470" cy="2109470"/>
            </a:xfrm>
            <a:custGeom>
              <a:avLst/>
              <a:gdLst/>
              <a:ahLst/>
              <a:cxnLst/>
              <a:rect l="l" t="t" r="r" b="b"/>
              <a:pathLst>
                <a:path w="2109470" h="2109470">
                  <a:moveTo>
                    <a:pt x="1054709" y="0"/>
                  </a:moveTo>
                  <a:lnTo>
                    <a:pt x="1006431" y="1085"/>
                  </a:lnTo>
                  <a:lnTo>
                    <a:pt x="958709" y="4310"/>
                  </a:lnTo>
                  <a:lnTo>
                    <a:pt x="911592" y="9628"/>
                  </a:lnTo>
                  <a:lnTo>
                    <a:pt x="865124" y="16992"/>
                  </a:lnTo>
                  <a:lnTo>
                    <a:pt x="819354" y="26357"/>
                  </a:lnTo>
                  <a:lnTo>
                    <a:pt x="774326" y="37675"/>
                  </a:lnTo>
                  <a:lnTo>
                    <a:pt x="730089" y="50900"/>
                  </a:lnTo>
                  <a:lnTo>
                    <a:pt x="686687" y="65985"/>
                  </a:lnTo>
                  <a:lnTo>
                    <a:pt x="644169" y="82884"/>
                  </a:lnTo>
                  <a:lnTo>
                    <a:pt x="602581" y="101550"/>
                  </a:lnTo>
                  <a:lnTo>
                    <a:pt x="561968" y="121937"/>
                  </a:lnTo>
                  <a:lnTo>
                    <a:pt x="522378" y="143999"/>
                  </a:lnTo>
                  <a:lnTo>
                    <a:pt x="483857" y="167688"/>
                  </a:lnTo>
                  <a:lnTo>
                    <a:pt x="446451" y="192958"/>
                  </a:lnTo>
                  <a:lnTo>
                    <a:pt x="410208" y="219762"/>
                  </a:lnTo>
                  <a:lnTo>
                    <a:pt x="375174" y="248055"/>
                  </a:lnTo>
                  <a:lnTo>
                    <a:pt x="341395" y="277789"/>
                  </a:lnTo>
                  <a:lnTo>
                    <a:pt x="308917" y="308917"/>
                  </a:lnTo>
                  <a:lnTo>
                    <a:pt x="277789" y="341395"/>
                  </a:lnTo>
                  <a:lnTo>
                    <a:pt x="248055" y="375174"/>
                  </a:lnTo>
                  <a:lnTo>
                    <a:pt x="219762" y="410208"/>
                  </a:lnTo>
                  <a:lnTo>
                    <a:pt x="192958" y="446451"/>
                  </a:lnTo>
                  <a:lnTo>
                    <a:pt x="167688" y="483857"/>
                  </a:lnTo>
                  <a:lnTo>
                    <a:pt x="143999" y="522378"/>
                  </a:lnTo>
                  <a:lnTo>
                    <a:pt x="121937" y="561968"/>
                  </a:lnTo>
                  <a:lnTo>
                    <a:pt x="101550" y="602581"/>
                  </a:lnTo>
                  <a:lnTo>
                    <a:pt x="82884" y="644169"/>
                  </a:lnTo>
                  <a:lnTo>
                    <a:pt x="65985" y="686687"/>
                  </a:lnTo>
                  <a:lnTo>
                    <a:pt x="50900" y="730089"/>
                  </a:lnTo>
                  <a:lnTo>
                    <a:pt x="37675" y="774326"/>
                  </a:lnTo>
                  <a:lnTo>
                    <a:pt x="26357" y="819354"/>
                  </a:lnTo>
                  <a:lnTo>
                    <a:pt x="16992" y="865124"/>
                  </a:lnTo>
                  <a:lnTo>
                    <a:pt x="9628" y="911592"/>
                  </a:lnTo>
                  <a:lnTo>
                    <a:pt x="4310" y="958709"/>
                  </a:lnTo>
                  <a:lnTo>
                    <a:pt x="1085" y="1006431"/>
                  </a:lnTo>
                  <a:lnTo>
                    <a:pt x="0" y="1054709"/>
                  </a:lnTo>
                  <a:lnTo>
                    <a:pt x="1085" y="1102988"/>
                  </a:lnTo>
                  <a:lnTo>
                    <a:pt x="4310" y="1150709"/>
                  </a:lnTo>
                  <a:lnTo>
                    <a:pt x="9628" y="1197827"/>
                  </a:lnTo>
                  <a:lnTo>
                    <a:pt x="16992" y="1244294"/>
                  </a:lnTo>
                  <a:lnTo>
                    <a:pt x="26357" y="1290065"/>
                  </a:lnTo>
                  <a:lnTo>
                    <a:pt x="37675" y="1335092"/>
                  </a:lnTo>
                  <a:lnTo>
                    <a:pt x="50900" y="1379330"/>
                  </a:lnTo>
                  <a:lnTo>
                    <a:pt x="65985" y="1422731"/>
                  </a:lnTo>
                  <a:lnTo>
                    <a:pt x="82884" y="1465249"/>
                  </a:lnTo>
                  <a:lnTo>
                    <a:pt x="101550" y="1506838"/>
                  </a:lnTo>
                  <a:lnTo>
                    <a:pt x="121937" y="1547450"/>
                  </a:lnTo>
                  <a:lnTo>
                    <a:pt x="143999" y="1587040"/>
                  </a:lnTo>
                  <a:lnTo>
                    <a:pt x="167688" y="1625561"/>
                  </a:lnTo>
                  <a:lnTo>
                    <a:pt x="192958" y="1662967"/>
                  </a:lnTo>
                  <a:lnTo>
                    <a:pt x="219762" y="1699210"/>
                  </a:lnTo>
                  <a:lnTo>
                    <a:pt x="248055" y="1734244"/>
                  </a:lnTo>
                  <a:lnTo>
                    <a:pt x="277789" y="1768023"/>
                  </a:lnTo>
                  <a:lnTo>
                    <a:pt x="308917" y="1800501"/>
                  </a:lnTo>
                  <a:lnTo>
                    <a:pt x="341395" y="1831630"/>
                  </a:lnTo>
                  <a:lnTo>
                    <a:pt x="375174" y="1861364"/>
                  </a:lnTo>
                  <a:lnTo>
                    <a:pt x="410208" y="1889656"/>
                  </a:lnTo>
                  <a:lnTo>
                    <a:pt x="446451" y="1916461"/>
                  </a:lnTo>
                  <a:lnTo>
                    <a:pt x="483857" y="1941731"/>
                  </a:lnTo>
                  <a:lnTo>
                    <a:pt x="522378" y="1965420"/>
                  </a:lnTo>
                  <a:lnTo>
                    <a:pt x="561968" y="1987481"/>
                  </a:lnTo>
                  <a:lnTo>
                    <a:pt x="602581" y="2007868"/>
                  </a:lnTo>
                  <a:lnTo>
                    <a:pt x="644169" y="2026534"/>
                  </a:lnTo>
                  <a:lnTo>
                    <a:pt x="686687" y="2043433"/>
                  </a:lnTo>
                  <a:lnTo>
                    <a:pt x="730089" y="2058518"/>
                  </a:lnTo>
                  <a:lnTo>
                    <a:pt x="774326" y="2071743"/>
                  </a:lnTo>
                  <a:lnTo>
                    <a:pt x="819354" y="2083061"/>
                  </a:lnTo>
                  <a:lnTo>
                    <a:pt x="865124" y="2092426"/>
                  </a:lnTo>
                  <a:lnTo>
                    <a:pt x="911592" y="2099790"/>
                  </a:lnTo>
                  <a:lnTo>
                    <a:pt x="958709" y="2105108"/>
                  </a:lnTo>
                  <a:lnTo>
                    <a:pt x="1006431" y="2108333"/>
                  </a:lnTo>
                  <a:lnTo>
                    <a:pt x="1054709" y="2109419"/>
                  </a:lnTo>
                  <a:lnTo>
                    <a:pt x="1102988" y="2108333"/>
                  </a:lnTo>
                  <a:lnTo>
                    <a:pt x="1150709" y="2105108"/>
                  </a:lnTo>
                  <a:lnTo>
                    <a:pt x="1197827" y="2099790"/>
                  </a:lnTo>
                  <a:lnTo>
                    <a:pt x="1244294" y="2092426"/>
                  </a:lnTo>
                  <a:lnTo>
                    <a:pt x="1290065" y="2083061"/>
                  </a:lnTo>
                  <a:lnTo>
                    <a:pt x="1335092" y="2071743"/>
                  </a:lnTo>
                  <a:lnTo>
                    <a:pt x="1379330" y="2058518"/>
                  </a:lnTo>
                  <a:lnTo>
                    <a:pt x="1422731" y="2043433"/>
                  </a:lnTo>
                  <a:lnTo>
                    <a:pt x="1465249" y="2026534"/>
                  </a:lnTo>
                  <a:lnTo>
                    <a:pt x="1506838" y="2007868"/>
                  </a:lnTo>
                  <a:lnTo>
                    <a:pt x="1547450" y="1987481"/>
                  </a:lnTo>
                  <a:lnTo>
                    <a:pt x="1587040" y="1965420"/>
                  </a:lnTo>
                  <a:lnTo>
                    <a:pt x="1625561" y="1941731"/>
                  </a:lnTo>
                  <a:lnTo>
                    <a:pt x="1662967" y="1916461"/>
                  </a:lnTo>
                  <a:lnTo>
                    <a:pt x="1699210" y="1889656"/>
                  </a:lnTo>
                  <a:lnTo>
                    <a:pt x="1734244" y="1861364"/>
                  </a:lnTo>
                  <a:lnTo>
                    <a:pt x="1768023" y="1831630"/>
                  </a:lnTo>
                  <a:lnTo>
                    <a:pt x="1800501" y="1800501"/>
                  </a:lnTo>
                  <a:lnTo>
                    <a:pt x="1831630" y="1768023"/>
                  </a:lnTo>
                  <a:lnTo>
                    <a:pt x="1843418" y="1754632"/>
                  </a:lnTo>
                  <a:lnTo>
                    <a:pt x="1054709" y="1754632"/>
                  </a:lnTo>
                  <a:lnTo>
                    <a:pt x="1006787" y="1753017"/>
                  </a:lnTo>
                  <a:lnTo>
                    <a:pt x="959732" y="1748242"/>
                  </a:lnTo>
                  <a:lnTo>
                    <a:pt x="913648" y="1740412"/>
                  </a:lnTo>
                  <a:lnTo>
                    <a:pt x="868639" y="1729630"/>
                  </a:lnTo>
                  <a:lnTo>
                    <a:pt x="824809" y="1716001"/>
                  </a:lnTo>
                  <a:lnTo>
                    <a:pt x="782263" y="1699629"/>
                  </a:lnTo>
                  <a:lnTo>
                    <a:pt x="741105" y="1680618"/>
                  </a:lnTo>
                  <a:lnTo>
                    <a:pt x="701439" y="1659073"/>
                  </a:lnTo>
                  <a:lnTo>
                    <a:pt x="663369" y="1635097"/>
                  </a:lnTo>
                  <a:lnTo>
                    <a:pt x="627000" y="1608796"/>
                  </a:lnTo>
                  <a:lnTo>
                    <a:pt x="592436" y="1580272"/>
                  </a:lnTo>
                  <a:lnTo>
                    <a:pt x="559781" y="1549631"/>
                  </a:lnTo>
                  <a:lnTo>
                    <a:pt x="529139" y="1516977"/>
                  </a:lnTo>
                  <a:lnTo>
                    <a:pt x="500615" y="1482413"/>
                  </a:lnTo>
                  <a:lnTo>
                    <a:pt x="474312" y="1446045"/>
                  </a:lnTo>
                  <a:lnTo>
                    <a:pt x="450336" y="1407976"/>
                  </a:lnTo>
                  <a:lnTo>
                    <a:pt x="428790" y="1368311"/>
                  </a:lnTo>
                  <a:lnTo>
                    <a:pt x="409778" y="1327153"/>
                  </a:lnTo>
                  <a:lnTo>
                    <a:pt x="393406" y="1284608"/>
                  </a:lnTo>
                  <a:lnTo>
                    <a:pt x="379776" y="1240778"/>
                  </a:lnTo>
                  <a:lnTo>
                    <a:pt x="368994" y="1195770"/>
                  </a:lnTo>
                  <a:lnTo>
                    <a:pt x="361164" y="1149686"/>
                  </a:lnTo>
                  <a:lnTo>
                    <a:pt x="356389" y="1102631"/>
                  </a:lnTo>
                  <a:lnTo>
                    <a:pt x="354774" y="1054709"/>
                  </a:lnTo>
                  <a:lnTo>
                    <a:pt x="356389" y="1006787"/>
                  </a:lnTo>
                  <a:lnTo>
                    <a:pt x="361164" y="959732"/>
                  </a:lnTo>
                  <a:lnTo>
                    <a:pt x="368994" y="913649"/>
                  </a:lnTo>
                  <a:lnTo>
                    <a:pt x="379776" y="868640"/>
                  </a:lnTo>
                  <a:lnTo>
                    <a:pt x="393406" y="824811"/>
                  </a:lnTo>
                  <a:lnTo>
                    <a:pt x="409778" y="782265"/>
                  </a:lnTo>
                  <a:lnTo>
                    <a:pt x="428790" y="741108"/>
                  </a:lnTo>
                  <a:lnTo>
                    <a:pt x="450336" y="701442"/>
                  </a:lnTo>
                  <a:lnTo>
                    <a:pt x="474312" y="663373"/>
                  </a:lnTo>
                  <a:lnTo>
                    <a:pt x="500615" y="627005"/>
                  </a:lnTo>
                  <a:lnTo>
                    <a:pt x="529139" y="592441"/>
                  </a:lnTo>
                  <a:lnTo>
                    <a:pt x="559781" y="559787"/>
                  </a:lnTo>
                  <a:lnTo>
                    <a:pt x="592436" y="529146"/>
                  </a:lnTo>
                  <a:lnTo>
                    <a:pt x="627000" y="500622"/>
                  </a:lnTo>
                  <a:lnTo>
                    <a:pt x="663369" y="474321"/>
                  </a:lnTo>
                  <a:lnTo>
                    <a:pt x="701439" y="450345"/>
                  </a:lnTo>
                  <a:lnTo>
                    <a:pt x="741105" y="428800"/>
                  </a:lnTo>
                  <a:lnTo>
                    <a:pt x="782263" y="409789"/>
                  </a:lnTo>
                  <a:lnTo>
                    <a:pt x="824809" y="393417"/>
                  </a:lnTo>
                  <a:lnTo>
                    <a:pt x="868639" y="379788"/>
                  </a:lnTo>
                  <a:lnTo>
                    <a:pt x="913648" y="369006"/>
                  </a:lnTo>
                  <a:lnTo>
                    <a:pt x="959732" y="361176"/>
                  </a:lnTo>
                  <a:lnTo>
                    <a:pt x="1006787" y="356401"/>
                  </a:lnTo>
                  <a:lnTo>
                    <a:pt x="1054709" y="354787"/>
                  </a:lnTo>
                  <a:lnTo>
                    <a:pt x="1843418" y="354787"/>
                  </a:lnTo>
                  <a:lnTo>
                    <a:pt x="1831630" y="341395"/>
                  </a:lnTo>
                  <a:lnTo>
                    <a:pt x="1800501" y="308917"/>
                  </a:lnTo>
                  <a:lnTo>
                    <a:pt x="1768023" y="277789"/>
                  </a:lnTo>
                  <a:lnTo>
                    <a:pt x="1734244" y="248055"/>
                  </a:lnTo>
                  <a:lnTo>
                    <a:pt x="1699210" y="219762"/>
                  </a:lnTo>
                  <a:lnTo>
                    <a:pt x="1662967" y="192958"/>
                  </a:lnTo>
                  <a:lnTo>
                    <a:pt x="1625561" y="167688"/>
                  </a:lnTo>
                  <a:lnTo>
                    <a:pt x="1587040" y="143999"/>
                  </a:lnTo>
                  <a:lnTo>
                    <a:pt x="1547450" y="121937"/>
                  </a:lnTo>
                  <a:lnTo>
                    <a:pt x="1506838" y="101550"/>
                  </a:lnTo>
                  <a:lnTo>
                    <a:pt x="1465249" y="82884"/>
                  </a:lnTo>
                  <a:lnTo>
                    <a:pt x="1422731" y="65985"/>
                  </a:lnTo>
                  <a:lnTo>
                    <a:pt x="1379330" y="50900"/>
                  </a:lnTo>
                  <a:lnTo>
                    <a:pt x="1335092" y="37675"/>
                  </a:lnTo>
                  <a:lnTo>
                    <a:pt x="1290065" y="26357"/>
                  </a:lnTo>
                  <a:lnTo>
                    <a:pt x="1244294" y="16992"/>
                  </a:lnTo>
                  <a:lnTo>
                    <a:pt x="1197827" y="9628"/>
                  </a:lnTo>
                  <a:lnTo>
                    <a:pt x="1150709" y="4310"/>
                  </a:lnTo>
                  <a:lnTo>
                    <a:pt x="1102988" y="1085"/>
                  </a:lnTo>
                  <a:lnTo>
                    <a:pt x="1054709" y="0"/>
                  </a:lnTo>
                  <a:close/>
                </a:path>
                <a:path w="2109470" h="2109470">
                  <a:moveTo>
                    <a:pt x="1843418" y="354787"/>
                  </a:moveTo>
                  <a:lnTo>
                    <a:pt x="1054709" y="354787"/>
                  </a:lnTo>
                  <a:lnTo>
                    <a:pt x="1102631" y="356401"/>
                  </a:lnTo>
                  <a:lnTo>
                    <a:pt x="1149686" y="361176"/>
                  </a:lnTo>
                  <a:lnTo>
                    <a:pt x="1195770" y="369006"/>
                  </a:lnTo>
                  <a:lnTo>
                    <a:pt x="1240778" y="379788"/>
                  </a:lnTo>
                  <a:lnTo>
                    <a:pt x="1284608" y="393417"/>
                  </a:lnTo>
                  <a:lnTo>
                    <a:pt x="1327153" y="409789"/>
                  </a:lnTo>
                  <a:lnTo>
                    <a:pt x="1368311" y="428800"/>
                  </a:lnTo>
                  <a:lnTo>
                    <a:pt x="1407976" y="450345"/>
                  </a:lnTo>
                  <a:lnTo>
                    <a:pt x="1446045" y="474321"/>
                  </a:lnTo>
                  <a:lnTo>
                    <a:pt x="1482413" y="500622"/>
                  </a:lnTo>
                  <a:lnTo>
                    <a:pt x="1516977" y="529146"/>
                  </a:lnTo>
                  <a:lnTo>
                    <a:pt x="1549631" y="559787"/>
                  </a:lnTo>
                  <a:lnTo>
                    <a:pt x="1580272" y="592441"/>
                  </a:lnTo>
                  <a:lnTo>
                    <a:pt x="1608796" y="627005"/>
                  </a:lnTo>
                  <a:lnTo>
                    <a:pt x="1635097" y="663373"/>
                  </a:lnTo>
                  <a:lnTo>
                    <a:pt x="1659073" y="701442"/>
                  </a:lnTo>
                  <a:lnTo>
                    <a:pt x="1680618" y="741108"/>
                  </a:lnTo>
                  <a:lnTo>
                    <a:pt x="1699629" y="782265"/>
                  </a:lnTo>
                  <a:lnTo>
                    <a:pt x="1716001" y="824811"/>
                  </a:lnTo>
                  <a:lnTo>
                    <a:pt x="1729630" y="868640"/>
                  </a:lnTo>
                  <a:lnTo>
                    <a:pt x="1740412" y="913649"/>
                  </a:lnTo>
                  <a:lnTo>
                    <a:pt x="1748242" y="959732"/>
                  </a:lnTo>
                  <a:lnTo>
                    <a:pt x="1753017" y="1006787"/>
                  </a:lnTo>
                  <a:lnTo>
                    <a:pt x="1754632" y="1054709"/>
                  </a:lnTo>
                  <a:lnTo>
                    <a:pt x="1753017" y="1102631"/>
                  </a:lnTo>
                  <a:lnTo>
                    <a:pt x="1748242" y="1149686"/>
                  </a:lnTo>
                  <a:lnTo>
                    <a:pt x="1740412" y="1195770"/>
                  </a:lnTo>
                  <a:lnTo>
                    <a:pt x="1729630" y="1240778"/>
                  </a:lnTo>
                  <a:lnTo>
                    <a:pt x="1716001" y="1284608"/>
                  </a:lnTo>
                  <a:lnTo>
                    <a:pt x="1699629" y="1327153"/>
                  </a:lnTo>
                  <a:lnTo>
                    <a:pt x="1680618" y="1368311"/>
                  </a:lnTo>
                  <a:lnTo>
                    <a:pt x="1659073" y="1407976"/>
                  </a:lnTo>
                  <a:lnTo>
                    <a:pt x="1635097" y="1446045"/>
                  </a:lnTo>
                  <a:lnTo>
                    <a:pt x="1608796" y="1482413"/>
                  </a:lnTo>
                  <a:lnTo>
                    <a:pt x="1580272" y="1516977"/>
                  </a:lnTo>
                  <a:lnTo>
                    <a:pt x="1549631" y="1549631"/>
                  </a:lnTo>
                  <a:lnTo>
                    <a:pt x="1516977" y="1580272"/>
                  </a:lnTo>
                  <a:lnTo>
                    <a:pt x="1482413" y="1608796"/>
                  </a:lnTo>
                  <a:lnTo>
                    <a:pt x="1446045" y="1635097"/>
                  </a:lnTo>
                  <a:lnTo>
                    <a:pt x="1407976" y="1659073"/>
                  </a:lnTo>
                  <a:lnTo>
                    <a:pt x="1368311" y="1680618"/>
                  </a:lnTo>
                  <a:lnTo>
                    <a:pt x="1327153" y="1699629"/>
                  </a:lnTo>
                  <a:lnTo>
                    <a:pt x="1284608" y="1716001"/>
                  </a:lnTo>
                  <a:lnTo>
                    <a:pt x="1240778" y="1729630"/>
                  </a:lnTo>
                  <a:lnTo>
                    <a:pt x="1195770" y="1740412"/>
                  </a:lnTo>
                  <a:lnTo>
                    <a:pt x="1149686" y="1748242"/>
                  </a:lnTo>
                  <a:lnTo>
                    <a:pt x="1102631" y="1753017"/>
                  </a:lnTo>
                  <a:lnTo>
                    <a:pt x="1054709" y="1754632"/>
                  </a:lnTo>
                  <a:lnTo>
                    <a:pt x="1843418" y="1754632"/>
                  </a:lnTo>
                  <a:lnTo>
                    <a:pt x="1889656" y="1699210"/>
                  </a:lnTo>
                  <a:lnTo>
                    <a:pt x="1916461" y="1662967"/>
                  </a:lnTo>
                  <a:lnTo>
                    <a:pt x="1941731" y="1625561"/>
                  </a:lnTo>
                  <a:lnTo>
                    <a:pt x="1965420" y="1587040"/>
                  </a:lnTo>
                  <a:lnTo>
                    <a:pt x="1987481" y="1547450"/>
                  </a:lnTo>
                  <a:lnTo>
                    <a:pt x="2007868" y="1506838"/>
                  </a:lnTo>
                  <a:lnTo>
                    <a:pt x="2026534" y="1465249"/>
                  </a:lnTo>
                  <a:lnTo>
                    <a:pt x="2043433" y="1422731"/>
                  </a:lnTo>
                  <a:lnTo>
                    <a:pt x="2058518" y="1379330"/>
                  </a:lnTo>
                  <a:lnTo>
                    <a:pt x="2071743" y="1335092"/>
                  </a:lnTo>
                  <a:lnTo>
                    <a:pt x="2083061" y="1290065"/>
                  </a:lnTo>
                  <a:lnTo>
                    <a:pt x="2092426" y="1244294"/>
                  </a:lnTo>
                  <a:lnTo>
                    <a:pt x="2099790" y="1197827"/>
                  </a:lnTo>
                  <a:lnTo>
                    <a:pt x="2105108" y="1150709"/>
                  </a:lnTo>
                  <a:lnTo>
                    <a:pt x="2108333" y="1102988"/>
                  </a:lnTo>
                  <a:lnTo>
                    <a:pt x="2109419" y="1054709"/>
                  </a:lnTo>
                  <a:lnTo>
                    <a:pt x="2108333" y="1006431"/>
                  </a:lnTo>
                  <a:lnTo>
                    <a:pt x="2105108" y="958709"/>
                  </a:lnTo>
                  <a:lnTo>
                    <a:pt x="2099790" y="911592"/>
                  </a:lnTo>
                  <a:lnTo>
                    <a:pt x="2092426" y="865124"/>
                  </a:lnTo>
                  <a:lnTo>
                    <a:pt x="2083061" y="819354"/>
                  </a:lnTo>
                  <a:lnTo>
                    <a:pt x="2071743" y="774326"/>
                  </a:lnTo>
                  <a:lnTo>
                    <a:pt x="2058518" y="730089"/>
                  </a:lnTo>
                  <a:lnTo>
                    <a:pt x="2043433" y="686687"/>
                  </a:lnTo>
                  <a:lnTo>
                    <a:pt x="2026534" y="644169"/>
                  </a:lnTo>
                  <a:lnTo>
                    <a:pt x="2007868" y="602581"/>
                  </a:lnTo>
                  <a:lnTo>
                    <a:pt x="1987481" y="561968"/>
                  </a:lnTo>
                  <a:lnTo>
                    <a:pt x="1965420" y="522378"/>
                  </a:lnTo>
                  <a:lnTo>
                    <a:pt x="1941731" y="483857"/>
                  </a:lnTo>
                  <a:lnTo>
                    <a:pt x="1916461" y="446451"/>
                  </a:lnTo>
                  <a:lnTo>
                    <a:pt x="1889656" y="410208"/>
                  </a:lnTo>
                  <a:lnTo>
                    <a:pt x="1861364" y="375174"/>
                  </a:lnTo>
                  <a:lnTo>
                    <a:pt x="1843418" y="354787"/>
                  </a:lnTo>
                  <a:close/>
                </a:path>
              </a:pathLst>
            </a:custGeom>
            <a:grp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14" name="object 22"/>
            <p:cNvSpPr/>
            <p:nvPr/>
          </p:nvSpPr>
          <p:spPr>
            <a:xfrm>
              <a:off x="7731723" y="1741939"/>
              <a:ext cx="1438910" cy="1438910"/>
            </a:xfrm>
            <a:custGeom>
              <a:avLst/>
              <a:gdLst/>
              <a:ahLst/>
              <a:cxnLst/>
              <a:rect l="l" t="t" r="r" b="b"/>
              <a:pathLst>
                <a:path w="1438909" h="1438910">
                  <a:moveTo>
                    <a:pt x="719289" y="0"/>
                  </a:moveTo>
                  <a:lnTo>
                    <a:pt x="671998" y="1529"/>
                  </a:lnTo>
                  <a:lnTo>
                    <a:pt x="625524" y="6056"/>
                  </a:lnTo>
                  <a:lnTo>
                    <a:pt x="579960" y="13485"/>
                  </a:lnTo>
                  <a:lnTo>
                    <a:pt x="535403" y="23721"/>
                  </a:lnTo>
                  <a:lnTo>
                    <a:pt x="491947" y="36669"/>
                  </a:lnTo>
                  <a:lnTo>
                    <a:pt x="449686" y="52235"/>
                  </a:lnTo>
                  <a:lnTo>
                    <a:pt x="408716" y="70323"/>
                  </a:lnTo>
                  <a:lnTo>
                    <a:pt x="369131" y="90840"/>
                  </a:lnTo>
                  <a:lnTo>
                    <a:pt x="331026" y="113690"/>
                  </a:lnTo>
                  <a:lnTo>
                    <a:pt x="294496" y="138778"/>
                  </a:lnTo>
                  <a:lnTo>
                    <a:pt x="259635" y="166010"/>
                  </a:lnTo>
                  <a:lnTo>
                    <a:pt x="226540" y="195291"/>
                  </a:lnTo>
                  <a:lnTo>
                    <a:pt x="195303" y="226526"/>
                  </a:lnTo>
                  <a:lnTo>
                    <a:pt x="166021" y="259620"/>
                  </a:lnTo>
                  <a:lnTo>
                    <a:pt x="138787" y="294479"/>
                  </a:lnTo>
                  <a:lnTo>
                    <a:pt x="113697" y="331008"/>
                  </a:lnTo>
                  <a:lnTo>
                    <a:pt x="90846" y="369111"/>
                  </a:lnTo>
                  <a:lnTo>
                    <a:pt x="70328" y="408695"/>
                  </a:lnTo>
                  <a:lnTo>
                    <a:pt x="52238" y="449664"/>
                  </a:lnTo>
                  <a:lnTo>
                    <a:pt x="36672" y="491924"/>
                  </a:lnTo>
                  <a:lnTo>
                    <a:pt x="23722" y="535379"/>
                  </a:lnTo>
                  <a:lnTo>
                    <a:pt x="13486" y="579936"/>
                  </a:lnTo>
                  <a:lnTo>
                    <a:pt x="6057" y="625499"/>
                  </a:lnTo>
                  <a:lnTo>
                    <a:pt x="1530" y="671973"/>
                  </a:lnTo>
                  <a:lnTo>
                    <a:pt x="0" y="719264"/>
                  </a:lnTo>
                  <a:lnTo>
                    <a:pt x="1530" y="766555"/>
                  </a:lnTo>
                  <a:lnTo>
                    <a:pt x="6057" y="813029"/>
                  </a:lnTo>
                  <a:lnTo>
                    <a:pt x="13486" y="858592"/>
                  </a:lnTo>
                  <a:lnTo>
                    <a:pt x="23722" y="903149"/>
                  </a:lnTo>
                  <a:lnTo>
                    <a:pt x="36672" y="946604"/>
                  </a:lnTo>
                  <a:lnTo>
                    <a:pt x="52238" y="988864"/>
                  </a:lnTo>
                  <a:lnTo>
                    <a:pt x="70328" y="1029833"/>
                  </a:lnTo>
                  <a:lnTo>
                    <a:pt x="90846" y="1069417"/>
                  </a:lnTo>
                  <a:lnTo>
                    <a:pt x="113697" y="1107520"/>
                  </a:lnTo>
                  <a:lnTo>
                    <a:pt x="138787" y="1144049"/>
                  </a:lnTo>
                  <a:lnTo>
                    <a:pt x="166021" y="1178908"/>
                  </a:lnTo>
                  <a:lnTo>
                    <a:pt x="195303" y="1212002"/>
                  </a:lnTo>
                  <a:lnTo>
                    <a:pt x="226540" y="1243237"/>
                  </a:lnTo>
                  <a:lnTo>
                    <a:pt x="259635" y="1272518"/>
                  </a:lnTo>
                  <a:lnTo>
                    <a:pt x="294496" y="1299750"/>
                  </a:lnTo>
                  <a:lnTo>
                    <a:pt x="331026" y="1324838"/>
                  </a:lnTo>
                  <a:lnTo>
                    <a:pt x="369131" y="1347688"/>
                  </a:lnTo>
                  <a:lnTo>
                    <a:pt x="408716" y="1368205"/>
                  </a:lnTo>
                  <a:lnTo>
                    <a:pt x="449686" y="1386293"/>
                  </a:lnTo>
                  <a:lnTo>
                    <a:pt x="491947" y="1401859"/>
                  </a:lnTo>
                  <a:lnTo>
                    <a:pt x="535403" y="1414807"/>
                  </a:lnTo>
                  <a:lnTo>
                    <a:pt x="579960" y="1425043"/>
                  </a:lnTo>
                  <a:lnTo>
                    <a:pt x="625524" y="1432472"/>
                  </a:lnTo>
                  <a:lnTo>
                    <a:pt x="671998" y="1436999"/>
                  </a:lnTo>
                  <a:lnTo>
                    <a:pt x="719289" y="1438529"/>
                  </a:lnTo>
                  <a:lnTo>
                    <a:pt x="766580" y="1436999"/>
                  </a:lnTo>
                  <a:lnTo>
                    <a:pt x="813055" y="1432472"/>
                  </a:lnTo>
                  <a:lnTo>
                    <a:pt x="858617" y="1425043"/>
                  </a:lnTo>
                  <a:lnTo>
                    <a:pt x="903174" y="1414807"/>
                  </a:lnTo>
                  <a:lnTo>
                    <a:pt x="946629" y="1401859"/>
                  </a:lnTo>
                  <a:lnTo>
                    <a:pt x="988889" y="1386293"/>
                  </a:lnTo>
                  <a:lnTo>
                    <a:pt x="1029858" y="1368205"/>
                  </a:lnTo>
                  <a:lnTo>
                    <a:pt x="1069442" y="1347688"/>
                  </a:lnTo>
                  <a:lnTo>
                    <a:pt x="1107546" y="1324838"/>
                  </a:lnTo>
                  <a:lnTo>
                    <a:pt x="1144074" y="1299750"/>
                  </a:lnTo>
                  <a:lnTo>
                    <a:pt x="1178933" y="1272518"/>
                  </a:lnTo>
                  <a:lnTo>
                    <a:pt x="1212027" y="1243237"/>
                  </a:lnTo>
                  <a:lnTo>
                    <a:pt x="1243262" y="1212002"/>
                  </a:lnTo>
                  <a:lnTo>
                    <a:pt x="1272543" y="1178908"/>
                  </a:lnTo>
                  <a:lnTo>
                    <a:pt x="1299775" y="1144049"/>
                  </a:lnTo>
                  <a:lnTo>
                    <a:pt x="1324864" y="1107520"/>
                  </a:lnTo>
                  <a:lnTo>
                    <a:pt x="1347713" y="1069417"/>
                  </a:lnTo>
                  <a:lnTo>
                    <a:pt x="1368230" y="1029833"/>
                  </a:lnTo>
                  <a:lnTo>
                    <a:pt x="1386319" y="988864"/>
                  </a:lnTo>
                  <a:lnTo>
                    <a:pt x="1401885" y="946604"/>
                  </a:lnTo>
                  <a:lnTo>
                    <a:pt x="1414833" y="903149"/>
                  </a:lnTo>
                  <a:lnTo>
                    <a:pt x="1425069" y="858592"/>
                  </a:lnTo>
                  <a:lnTo>
                    <a:pt x="1432497" y="813029"/>
                  </a:lnTo>
                  <a:lnTo>
                    <a:pt x="1437024" y="766555"/>
                  </a:lnTo>
                  <a:lnTo>
                    <a:pt x="1438554" y="719264"/>
                  </a:lnTo>
                  <a:lnTo>
                    <a:pt x="1437024" y="671973"/>
                  </a:lnTo>
                  <a:lnTo>
                    <a:pt x="1432497" y="625499"/>
                  </a:lnTo>
                  <a:lnTo>
                    <a:pt x="1425069" y="579936"/>
                  </a:lnTo>
                  <a:lnTo>
                    <a:pt x="1414833" y="535379"/>
                  </a:lnTo>
                  <a:lnTo>
                    <a:pt x="1401885" y="491924"/>
                  </a:lnTo>
                  <a:lnTo>
                    <a:pt x="1386319" y="449664"/>
                  </a:lnTo>
                  <a:lnTo>
                    <a:pt x="1368230" y="408695"/>
                  </a:lnTo>
                  <a:lnTo>
                    <a:pt x="1347713" y="369111"/>
                  </a:lnTo>
                  <a:lnTo>
                    <a:pt x="1324864" y="331008"/>
                  </a:lnTo>
                  <a:lnTo>
                    <a:pt x="1299775" y="294479"/>
                  </a:lnTo>
                  <a:lnTo>
                    <a:pt x="1272543" y="259620"/>
                  </a:lnTo>
                  <a:lnTo>
                    <a:pt x="1243262" y="226526"/>
                  </a:lnTo>
                  <a:lnTo>
                    <a:pt x="1212027" y="195291"/>
                  </a:lnTo>
                  <a:lnTo>
                    <a:pt x="1178933" y="166010"/>
                  </a:lnTo>
                  <a:lnTo>
                    <a:pt x="1144074" y="138778"/>
                  </a:lnTo>
                  <a:lnTo>
                    <a:pt x="1107546" y="113690"/>
                  </a:lnTo>
                  <a:lnTo>
                    <a:pt x="1069442" y="90840"/>
                  </a:lnTo>
                  <a:lnTo>
                    <a:pt x="1029858" y="70323"/>
                  </a:lnTo>
                  <a:lnTo>
                    <a:pt x="988889" y="52235"/>
                  </a:lnTo>
                  <a:lnTo>
                    <a:pt x="946629" y="36669"/>
                  </a:lnTo>
                  <a:lnTo>
                    <a:pt x="903174" y="23721"/>
                  </a:lnTo>
                  <a:lnTo>
                    <a:pt x="858617" y="13485"/>
                  </a:lnTo>
                  <a:lnTo>
                    <a:pt x="813055" y="6056"/>
                  </a:lnTo>
                  <a:lnTo>
                    <a:pt x="766580" y="1529"/>
                  </a:lnTo>
                  <a:lnTo>
                    <a:pt x="719289" y="0"/>
                  </a:lnTo>
                  <a:close/>
                </a:path>
              </a:pathLst>
            </a:custGeom>
            <a:grp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15" name="object 23"/>
            <p:cNvSpPr/>
            <p:nvPr/>
          </p:nvSpPr>
          <p:spPr>
            <a:xfrm>
              <a:off x="7758243" y="1768447"/>
              <a:ext cx="1385570" cy="1385570"/>
            </a:xfrm>
            <a:custGeom>
              <a:avLst/>
              <a:gdLst/>
              <a:ahLst/>
              <a:cxnLst/>
              <a:rect l="l" t="t" r="r" b="b"/>
              <a:pathLst>
                <a:path w="1385570" h="1385570">
                  <a:moveTo>
                    <a:pt x="692632" y="0"/>
                  </a:moveTo>
                  <a:lnTo>
                    <a:pt x="645211" y="1597"/>
                  </a:lnTo>
                  <a:lnTo>
                    <a:pt x="598647" y="6322"/>
                  </a:lnTo>
                  <a:lnTo>
                    <a:pt x="553044" y="14071"/>
                  </a:lnTo>
                  <a:lnTo>
                    <a:pt x="508505" y="24741"/>
                  </a:lnTo>
                  <a:lnTo>
                    <a:pt x="465133" y="38228"/>
                  </a:lnTo>
                  <a:lnTo>
                    <a:pt x="423031" y="54429"/>
                  </a:lnTo>
                  <a:lnTo>
                    <a:pt x="382302" y="73242"/>
                  </a:lnTo>
                  <a:lnTo>
                    <a:pt x="343050" y="94562"/>
                  </a:lnTo>
                  <a:lnTo>
                    <a:pt x="305377" y="118288"/>
                  </a:lnTo>
                  <a:lnTo>
                    <a:pt x="269388" y="144315"/>
                  </a:lnTo>
                  <a:lnTo>
                    <a:pt x="235184" y="172541"/>
                  </a:lnTo>
                  <a:lnTo>
                    <a:pt x="202869" y="202863"/>
                  </a:lnTo>
                  <a:lnTo>
                    <a:pt x="172547" y="235177"/>
                  </a:lnTo>
                  <a:lnTo>
                    <a:pt x="144320" y="269380"/>
                  </a:lnTo>
                  <a:lnTo>
                    <a:pt x="118292" y="305369"/>
                  </a:lnTo>
                  <a:lnTo>
                    <a:pt x="94566" y="343041"/>
                  </a:lnTo>
                  <a:lnTo>
                    <a:pt x="73244" y="382292"/>
                  </a:lnTo>
                  <a:lnTo>
                    <a:pt x="54431" y="423020"/>
                  </a:lnTo>
                  <a:lnTo>
                    <a:pt x="38229" y="465122"/>
                  </a:lnTo>
                  <a:lnTo>
                    <a:pt x="24741" y="508493"/>
                  </a:lnTo>
                  <a:lnTo>
                    <a:pt x="14072" y="553032"/>
                  </a:lnTo>
                  <a:lnTo>
                    <a:pt x="6323" y="598635"/>
                  </a:lnTo>
                  <a:lnTo>
                    <a:pt x="1597" y="645198"/>
                  </a:lnTo>
                  <a:lnTo>
                    <a:pt x="0" y="692619"/>
                  </a:lnTo>
                  <a:lnTo>
                    <a:pt x="1597" y="740042"/>
                  </a:lnTo>
                  <a:lnTo>
                    <a:pt x="6323" y="786607"/>
                  </a:lnTo>
                  <a:lnTo>
                    <a:pt x="14072" y="832211"/>
                  </a:lnTo>
                  <a:lnTo>
                    <a:pt x="24741" y="876751"/>
                  </a:lnTo>
                  <a:lnTo>
                    <a:pt x="38229" y="920124"/>
                  </a:lnTo>
                  <a:lnTo>
                    <a:pt x="54431" y="962226"/>
                  </a:lnTo>
                  <a:lnTo>
                    <a:pt x="73244" y="1002955"/>
                  </a:lnTo>
                  <a:lnTo>
                    <a:pt x="94566" y="1042207"/>
                  </a:lnTo>
                  <a:lnTo>
                    <a:pt x="118292" y="1079880"/>
                  </a:lnTo>
                  <a:lnTo>
                    <a:pt x="144320" y="1115869"/>
                  </a:lnTo>
                  <a:lnTo>
                    <a:pt x="172547" y="1150073"/>
                  </a:lnTo>
                  <a:lnTo>
                    <a:pt x="202869" y="1182387"/>
                  </a:lnTo>
                  <a:lnTo>
                    <a:pt x="235184" y="1212709"/>
                  </a:lnTo>
                  <a:lnTo>
                    <a:pt x="269388" y="1240935"/>
                  </a:lnTo>
                  <a:lnTo>
                    <a:pt x="305377" y="1266963"/>
                  </a:lnTo>
                  <a:lnTo>
                    <a:pt x="343050" y="1290689"/>
                  </a:lnTo>
                  <a:lnTo>
                    <a:pt x="382302" y="1312010"/>
                  </a:lnTo>
                  <a:lnTo>
                    <a:pt x="423031" y="1330822"/>
                  </a:lnTo>
                  <a:lnTo>
                    <a:pt x="465133" y="1347024"/>
                  </a:lnTo>
                  <a:lnTo>
                    <a:pt x="508505" y="1360511"/>
                  </a:lnTo>
                  <a:lnTo>
                    <a:pt x="553044" y="1371180"/>
                  </a:lnTo>
                  <a:lnTo>
                    <a:pt x="598647" y="1378929"/>
                  </a:lnTo>
                  <a:lnTo>
                    <a:pt x="645211" y="1383654"/>
                  </a:lnTo>
                  <a:lnTo>
                    <a:pt x="692632" y="1385252"/>
                  </a:lnTo>
                  <a:lnTo>
                    <a:pt x="740053" y="1383654"/>
                  </a:lnTo>
                  <a:lnTo>
                    <a:pt x="786617" y="1378929"/>
                  </a:lnTo>
                  <a:lnTo>
                    <a:pt x="832219" y="1371180"/>
                  </a:lnTo>
                  <a:lnTo>
                    <a:pt x="876758" y="1360511"/>
                  </a:lnTo>
                  <a:lnTo>
                    <a:pt x="920130" y="1347024"/>
                  </a:lnTo>
                  <a:lnTo>
                    <a:pt x="962231" y="1330822"/>
                  </a:lnTo>
                  <a:lnTo>
                    <a:pt x="1002959" y="1312010"/>
                  </a:lnTo>
                  <a:lnTo>
                    <a:pt x="1042211" y="1290689"/>
                  </a:lnTo>
                  <a:lnTo>
                    <a:pt x="1079883" y="1266963"/>
                  </a:lnTo>
                  <a:lnTo>
                    <a:pt x="1115872" y="1240935"/>
                  </a:lnTo>
                  <a:lnTo>
                    <a:pt x="1150075" y="1212709"/>
                  </a:lnTo>
                  <a:lnTo>
                    <a:pt x="1182389" y="1182387"/>
                  </a:lnTo>
                  <a:lnTo>
                    <a:pt x="1212710" y="1150073"/>
                  </a:lnTo>
                  <a:lnTo>
                    <a:pt x="1240936" y="1115869"/>
                  </a:lnTo>
                  <a:lnTo>
                    <a:pt x="1266964" y="1079880"/>
                  </a:lnTo>
                  <a:lnTo>
                    <a:pt x="1290689" y="1042207"/>
                  </a:lnTo>
                  <a:lnTo>
                    <a:pt x="1312010" y="1002955"/>
                  </a:lnTo>
                  <a:lnTo>
                    <a:pt x="1330823" y="962226"/>
                  </a:lnTo>
                  <a:lnTo>
                    <a:pt x="1347024" y="920124"/>
                  </a:lnTo>
                  <a:lnTo>
                    <a:pt x="1360511" y="876751"/>
                  </a:lnTo>
                  <a:lnTo>
                    <a:pt x="1371180" y="832211"/>
                  </a:lnTo>
                  <a:lnTo>
                    <a:pt x="1378929" y="786607"/>
                  </a:lnTo>
                  <a:lnTo>
                    <a:pt x="1383654" y="740042"/>
                  </a:lnTo>
                  <a:lnTo>
                    <a:pt x="1385252" y="692619"/>
                  </a:lnTo>
                  <a:lnTo>
                    <a:pt x="1383654" y="645198"/>
                  </a:lnTo>
                  <a:lnTo>
                    <a:pt x="1378929" y="598635"/>
                  </a:lnTo>
                  <a:lnTo>
                    <a:pt x="1371180" y="553032"/>
                  </a:lnTo>
                  <a:lnTo>
                    <a:pt x="1360511" y="508493"/>
                  </a:lnTo>
                  <a:lnTo>
                    <a:pt x="1347024" y="465122"/>
                  </a:lnTo>
                  <a:lnTo>
                    <a:pt x="1330823" y="423020"/>
                  </a:lnTo>
                  <a:lnTo>
                    <a:pt x="1312010" y="382292"/>
                  </a:lnTo>
                  <a:lnTo>
                    <a:pt x="1290689" y="343041"/>
                  </a:lnTo>
                  <a:lnTo>
                    <a:pt x="1266964" y="305369"/>
                  </a:lnTo>
                  <a:lnTo>
                    <a:pt x="1240936" y="269380"/>
                  </a:lnTo>
                  <a:lnTo>
                    <a:pt x="1212710" y="235177"/>
                  </a:lnTo>
                  <a:lnTo>
                    <a:pt x="1182389" y="202863"/>
                  </a:lnTo>
                  <a:lnTo>
                    <a:pt x="1150075" y="172541"/>
                  </a:lnTo>
                  <a:lnTo>
                    <a:pt x="1115872" y="144315"/>
                  </a:lnTo>
                  <a:lnTo>
                    <a:pt x="1079883" y="118288"/>
                  </a:lnTo>
                  <a:lnTo>
                    <a:pt x="1042211" y="94562"/>
                  </a:lnTo>
                  <a:lnTo>
                    <a:pt x="1002959" y="73242"/>
                  </a:lnTo>
                  <a:lnTo>
                    <a:pt x="962231" y="54429"/>
                  </a:lnTo>
                  <a:lnTo>
                    <a:pt x="920130" y="38228"/>
                  </a:lnTo>
                  <a:lnTo>
                    <a:pt x="876758" y="24741"/>
                  </a:lnTo>
                  <a:lnTo>
                    <a:pt x="832219" y="14071"/>
                  </a:lnTo>
                  <a:lnTo>
                    <a:pt x="786617" y="6322"/>
                  </a:lnTo>
                  <a:lnTo>
                    <a:pt x="740053" y="1597"/>
                  </a:lnTo>
                  <a:lnTo>
                    <a:pt x="692632" y="0"/>
                  </a:lnTo>
                  <a:close/>
                </a:path>
              </a:pathLst>
            </a:custGeom>
            <a:solidFill>
              <a:schemeClr val="bg1"/>
            </a:solidFill>
          </p:spPr>
          <p:txBody>
            <a:bodyPr wrap="square" lIns="0" tIns="0" rIns="0" bIns="0" rtlCol="0"/>
            <a:lstStyle/>
            <a:p>
              <a:endParaRPr lang="az-Latn-AZ" sz="1600" b="1" dirty="0" smtClean="0">
                <a:latin typeface="Segoe UI" panose="020B0502040204020203" pitchFamily="34" charset="0"/>
                <a:cs typeface="Segoe UI" panose="020B0502040204020203" pitchFamily="34" charset="0"/>
              </a:endParaRPr>
            </a:p>
            <a:p>
              <a:pPr algn="ctr"/>
              <a:endParaRPr lang="az-Latn-AZ" sz="1600" b="1" dirty="0" smtClean="0">
                <a:latin typeface="Segoe UI" panose="020B0502040204020203" pitchFamily="34" charset="0"/>
                <a:cs typeface="Segoe UI" panose="020B0502040204020203" pitchFamily="34" charset="0"/>
              </a:endParaRPr>
            </a:p>
            <a:p>
              <a:pPr algn="ctr"/>
              <a:r>
                <a:rPr lang="az-Latn-AZ" sz="1600" b="1" dirty="0" smtClean="0">
                  <a:latin typeface="Segoe UI" panose="020B0502040204020203" pitchFamily="34" charset="0"/>
                  <a:cs typeface="Segoe UI" panose="020B0502040204020203" pitchFamily="34" charset="0"/>
                </a:rPr>
                <a:t>More than </a:t>
              </a:r>
            </a:p>
            <a:p>
              <a:pPr algn="ctr"/>
              <a:r>
                <a:rPr lang="az-Latn-AZ" sz="2000" b="1" dirty="0" smtClean="0">
                  <a:ln w="6600">
                    <a:solidFill>
                      <a:srgbClr val="937928"/>
                    </a:solidFill>
                    <a:prstDash val="solid"/>
                  </a:ln>
                  <a:effectLst>
                    <a:outerShdw dist="38100" dir="2700000" algn="tl" rotWithShape="0">
                      <a:schemeClr val="accent2"/>
                    </a:outerShdw>
                  </a:effectLst>
                  <a:latin typeface="Segoe UI" panose="020B0502040204020203" pitchFamily="34" charset="0"/>
                  <a:cs typeface="Segoe UI" panose="020B0502040204020203" pitchFamily="34" charset="0"/>
                </a:rPr>
                <a:t>2 300 </a:t>
              </a:r>
            </a:p>
            <a:p>
              <a:pPr algn="ctr"/>
              <a:r>
                <a:rPr lang="az-Latn-AZ" sz="1600" b="1" dirty="0" smtClean="0">
                  <a:latin typeface="Segoe UI" panose="020B0502040204020203" pitchFamily="34" charset="0"/>
                  <a:cs typeface="Segoe UI" panose="020B0502040204020203" pitchFamily="34" charset="0"/>
                </a:rPr>
                <a:t>trainings</a:t>
              </a:r>
            </a:p>
          </p:txBody>
        </p:sp>
        <p:sp>
          <p:nvSpPr>
            <p:cNvPr id="16" name="object 25"/>
            <p:cNvSpPr/>
            <p:nvPr/>
          </p:nvSpPr>
          <p:spPr>
            <a:xfrm>
              <a:off x="9392073" y="2318200"/>
              <a:ext cx="19050" cy="19050"/>
            </a:xfrm>
            <a:custGeom>
              <a:avLst/>
              <a:gdLst/>
              <a:ahLst/>
              <a:cxnLst/>
              <a:rect l="l" t="t" r="r" b="b"/>
              <a:pathLst>
                <a:path w="19050" h="19050">
                  <a:moveTo>
                    <a:pt x="14731" y="0"/>
                  </a:moveTo>
                  <a:lnTo>
                    <a:pt x="4241" y="0"/>
                  </a:lnTo>
                  <a:lnTo>
                    <a:pt x="0" y="4241"/>
                  </a:lnTo>
                  <a:lnTo>
                    <a:pt x="0" y="9486"/>
                  </a:lnTo>
                  <a:lnTo>
                    <a:pt x="0" y="14732"/>
                  </a:lnTo>
                  <a:lnTo>
                    <a:pt x="4241" y="18973"/>
                  </a:lnTo>
                  <a:lnTo>
                    <a:pt x="14731" y="18973"/>
                  </a:lnTo>
                  <a:lnTo>
                    <a:pt x="18973" y="14732"/>
                  </a:lnTo>
                  <a:lnTo>
                    <a:pt x="18973" y="4241"/>
                  </a:lnTo>
                  <a:lnTo>
                    <a:pt x="14731" y="0"/>
                  </a:lnTo>
                  <a:close/>
                </a:path>
              </a:pathLst>
            </a:custGeom>
            <a:grpFill/>
          </p:spPr>
          <p:txBody>
            <a:bodyPr wrap="square" lIns="0" tIns="0" rIns="0" bIns="0" rtlCol="0"/>
            <a:lstStyle/>
            <a:p>
              <a:endParaRPr>
                <a:latin typeface="Segoe UI" panose="020B0502040204020203" pitchFamily="34" charset="0"/>
                <a:cs typeface="Segoe UI" panose="020B0502040204020203" pitchFamily="34" charset="0"/>
              </a:endParaRPr>
            </a:p>
          </p:txBody>
        </p:sp>
      </p:grpSp>
      <p:grpSp>
        <p:nvGrpSpPr>
          <p:cNvPr id="17" name="object 19"/>
          <p:cNvGrpSpPr/>
          <p:nvPr/>
        </p:nvGrpSpPr>
        <p:grpSpPr>
          <a:xfrm>
            <a:off x="7555031" y="3485717"/>
            <a:ext cx="2286000" cy="2305818"/>
            <a:chOff x="7396293" y="1406497"/>
            <a:chExt cx="2109470" cy="2109470"/>
          </a:xfrm>
          <a:solidFill>
            <a:srgbClr val="937928"/>
          </a:solidFill>
        </p:grpSpPr>
        <p:sp>
          <p:nvSpPr>
            <p:cNvPr id="18" name="object 20"/>
            <p:cNvSpPr/>
            <p:nvPr/>
          </p:nvSpPr>
          <p:spPr>
            <a:xfrm>
              <a:off x="7396293" y="1406497"/>
              <a:ext cx="2109470" cy="2109470"/>
            </a:xfrm>
            <a:custGeom>
              <a:avLst/>
              <a:gdLst/>
              <a:ahLst/>
              <a:cxnLst/>
              <a:rect l="l" t="t" r="r" b="b"/>
              <a:pathLst>
                <a:path w="2109470" h="2109470">
                  <a:moveTo>
                    <a:pt x="1054709" y="0"/>
                  </a:moveTo>
                  <a:lnTo>
                    <a:pt x="1006431" y="1085"/>
                  </a:lnTo>
                  <a:lnTo>
                    <a:pt x="958709" y="4310"/>
                  </a:lnTo>
                  <a:lnTo>
                    <a:pt x="911592" y="9628"/>
                  </a:lnTo>
                  <a:lnTo>
                    <a:pt x="865124" y="16992"/>
                  </a:lnTo>
                  <a:lnTo>
                    <a:pt x="819354" y="26357"/>
                  </a:lnTo>
                  <a:lnTo>
                    <a:pt x="774326" y="37675"/>
                  </a:lnTo>
                  <a:lnTo>
                    <a:pt x="730089" y="50900"/>
                  </a:lnTo>
                  <a:lnTo>
                    <a:pt x="686687" y="65985"/>
                  </a:lnTo>
                  <a:lnTo>
                    <a:pt x="644169" y="82884"/>
                  </a:lnTo>
                  <a:lnTo>
                    <a:pt x="602581" y="101550"/>
                  </a:lnTo>
                  <a:lnTo>
                    <a:pt x="561968" y="121937"/>
                  </a:lnTo>
                  <a:lnTo>
                    <a:pt x="522378" y="143999"/>
                  </a:lnTo>
                  <a:lnTo>
                    <a:pt x="483857" y="167688"/>
                  </a:lnTo>
                  <a:lnTo>
                    <a:pt x="446451" y="192958"/>
                  </a:lnTo>
                  <a:lnTo>
                    <a:pt x="410208" y="219762"/>
                  </a:lnTo>
                  <a:lnTo>
                    <a:pt x="375174" y="248055"/>
                  </a:lnTo>
                  <a:lnTo>
                    <a:pt x="341395" y="277789"/>
                  </a:lnTo>
                  <a:lnTo>
                    <a:pt x="308917" y="308917"/>
                  </a:lnTo>
                  <a:lnTo>
                    <a:pt x="277789" y="341395"/>
                  </a:lnTo>
                  <a:lnTo>
                    <a:pt x="248055" y="375174"/>
                  </a:lnTo>
                  <a:lnTo>
                    <a:pt x="219762" y="410208"/>
                  </a:lnTo>
                  <a:lnTo>
                    <a:pt x="192958" y="446451"/>
                  </a:lnTo>
                  <a:lnTo>
                    <a:pt x="167688" y="483857"/>
                  </a:lnTo>
                  <a:lnTo>
                    <a:pt x="143999" y="522378"/>
                  </a:lnTo>
                  <a:lnTo>
                    <a:pt x="121937" y="561968"/>
                  </a:lnTo>
                  <a:lnTo>
                    <a:pt x="101550" y="602581"/>
                  </a:lnTo>
                  <a:lnTo>
                    <a:pt x="82884" y="644169"/>
                  </a:lnTo>
                  <a:lnTo>
                    <a:pt x="65985" y="686687"/>
                  </a:lnTo>
                  <a:lnTo>
                    <a:pt x="50900" y="730089"/>
                  </a:lnTo>
                  <a:lnTo>
                    <a:pt x="37675" y="774326"/>
                  </a:lnTo>
                  <a:lnTo>
                    <a:pt x="26357" y="819354"/>
                  </a:lnTo>
                  <a:lnTo>
                    <a:pt x="16992" y="865124"/>
                  </a:lnTo>
                  <a:lnTo>
                    <a:pt x="9628" y="911592"/>
                  </a:lnTo>
                  <a:lnTo>
                    <a:pt x="4310" y="958709"/>
                  </a:lnTo>
                  <a:lnTo>
                    <a:pt x="1085" y="1006431"/>
                  </a:lnTo>
                  <a:lnTo>
                    <a:pt x="0" y="1054709"/>
                  </a:lnTo>
                  <a:lnTo>
                    <a:pt x="1085" y="1102988"/>
                  </a:lnTo>
                  <a:lnTo>
                    <a:pt x="4310" y="1150709"/>
                  </a:lnTo>
                  <a:lnTo>
                    <a:pt x="9628" y="1197827"/>
                  </a:lnTo>
                  <a:lnTo>
                    <a:pt x="16992" y="1244294"/>
                  </a:lnTo>
                  <a:lnTo>
                    <a:pt x="26357" y="1290065"/>
                  </a:lnTo>
                  <a:lnTo>
                    <a:pt x="37675" y="1335092"/>
                  </a:lnTo>
                  <a:lnTo>
                    <a:pt x="50900" y="1379330"/>
                  </a:lnTo>
                  <a:lnTo>
                    <a:pt x="65985" y="1422731"/>
                  </a:lnTo>
                  <a:lnTo>
                    <a:pt x="82884" y="1465249"/>
                  </a:lnTo>
                  <a:lnTo>
                    <a:pt x="101550" y="1506838"/>
                  </a:lnTo>
                  <a:lnTo>
                    <a:pt x="121937" y="1547450"/>
                  </a:lnTo>
                  <a:lnTo>
                    <a:pt x="143999" y="1587040"/>
                  </a:lnTo>
                  <a:lnTo>
                    <a:pt x="167688" y="1625561"/>
                  </a:lnTo>
                  <a:lnTo>
                    <a:pt x="192958" y="1662967"/>
                  </a:lnTo>
                  <a:lnTo>
                    <a:pt x="219762" y="1699210"/>
                  </a:lnTo>
                  <a:lnTo>
                    <a:pt x="248055" y="1734244"/>
                  </a:lnTo>
                  <a:lnTo>
                    <a:pt x="277789" y="1768023"/>
                  </a:lnTo>
                  <a:lnTo>
                    <a:pt x="308917" y="1800501"/>
                  </a:lnTo>
                  <a:lnTo>
                    <a:pt x="341395" y="1831630"/>
                  </a:lnTo>
                  <a:lnTo>
                    <a:pt x="375174" y="1861364"/>
                  </a:lnTo>
                  <a:lnTo>
                    <a:pt x="410208" y="1889656"/>
                  </a:lnTo>
                  <a:lnTo>
                    <a:pt x="446451" y="1916461"/>
                  </a:lnTo>
                  <a:lnTo>
                    <a:pt x="483857" y="1941731"/>
                  </a:lnTo>
                  <a:lnTo>
                    <a:pt x="522378" y="1965420"/>
                  </a:lnTo>
                  <a:lnTo>
                    <a:pt x="561968" y="1987481"/>
                  </a:lnTo>
                  <a:lnTo>
                    <a:pt x="602581" y="2007868"/>
                  </a:lnTo>
                  <a:lnTo>
                    <a:pt x="644169" y="2026534"/>
                  </a:lnTo>
                  <a:lnTo>
                    <a:pt x="686687" y="2043433"/>
                  </a:lnTo>
                  <a:lnTo>
                    <a:pt x="730089" y="2058518"/>
                  </a:lnTo>
                  <a:lnTo>
                    <a:pt x="774326" y="2071743"/>
                  </a:lnTo>
                  <a:lnTo>
                    <a:pt x="819354" y="2083061"/>
                  </a:lnTo>
                  <a:lnTo>
                    <a:pt x="865124" y="2092426"/>
                  </a:lnTo>
                  <a:lnTo>
                    <a:pt x="911592" y="2099790"/>
                  </a:lnTo>
                  <a:lnTo>
                    <a:pt x="958709" y="2105108"/>
                  </a:lnTo>
                  <a:lnTo>
                    <a:pt x="1006431" y="2108333"/>
                  </a:lnTo>
                  <a:lnTo>
                    <a:pt x="1054709" y="2109419"/>
                  </a:lnTo>
                  <a:lnTo>
                    <a:pt x="1102988" y="2108333"/>
                  </a:lnTo>
                  <a:lnTo>
                    <a:pt x="1150709" y="2105108"/>
                  </a:lnTo>
                  <a:lnTo>
                    <a:pt x="1197827" y="2099790"/>
                  </a:lnTo>
                  <a:lnTo>
                    <a:pt x="1244294" y="2092426"/>
                  </a:lnTo>
                  <a:lnTo>
                    <a:pt x="1290065" y="2083061"/>
                  </a:lnTo>
                  <a:lnTo>
                    <a:pt x="1335092" y="2071743"/>
                  </a:lnTo>
                  <a:lnTo>
                    <a:pt x="1379330" y="2058518"/>
                  </a:lnTo>
                  <a:lnTo>
                    <a:pt x="1422731" y="2043433"/>
                  </a:lnTo>
                  <a:lnTo>
                    <a:pt x="1465249" y="2026534"/>
                  </a:lnTo>
                  <a:lnTo>
                    <a:pt x="1506838" y="2007868"/>
                  </a:lnTo>
                  <a:lnTo>
                    <a:pt x="1547450" y="1987481"/>
                  </a:lnTo>
                  <a:lnTo>
                    <a:pt x="1587040" y="1965420"/>
                  </a:lnTo>
                  <a:lnTo>
                    <a:pt x="1625561" y="1941731"/>
                  </a:lnTo>
                  <a:lnTo>
                    <a:pt x="1662967" y="1916461"/>
                  </a:lnTo>
                  <a:lnTo>
                    <a:pt x="1699210" y="1889656"/>
                  </a:lnTo>
                  <a:lnTo>
                    <a:pt x="1734244" y="1861364"/>
                  </a:lnTo>
                  <a:lnTo>
                    <a:pt x="1768023" y="1831630"/>
                  </a:lnTo>
                  <a:lnTo>
                    <a:pt x="1800501" y="1800501"/>
                  </a:lnTo>
                  <a:lnTo>
                    <a:pt x="1831630" y="1768023"/>
                  </a:lnTo>
                  <a:lnTo>
                    <a:pt x="1843418" y="1754632"/>
                  </a:lnTo>
                  <a:lnTo>
                    <a:pt x="1054709" y="1754632"/>
                  </a:lnTo>
                  <a:lnTo>
                    <a:pt x="1006787" y="1753017"/>
                  </a:lnTo>
                  <a:lnTo>
                    <a:pt x="959732" y="1748242"/>
                  </a:lnTo>
                  <a:lnTo>
                    <a:pt x="913648" y="1740412"/>
                  </a:lnTo>
                  <a:lnTo>
                    <a:pt x="868639" y="1729630"/>
                  </a:lnTo>
                  <a:lnTo>
                    <a:pt x="824809" y="1716001"/>
                  </a:lnTo>
                  <a:lnTo>
                    <a:pt x="782263" y="1699629"/>
                  </a:lnTo>
                  <a:lnTo>
                    <a:pt x="741105" y="1680618"/>
                  </a:lnTo>
                  <a:lnTo>
                    <a:pt x="701439" y="1659073"/>
                  </a:lnTo>
                  <a:lnTo>
                    <a:pt x="663369" y="1635097"/>
                  </a:lnTo>
                  <a:lnTo>
                    <a:pt x="627000" y="1608796"/>
                  </a:lnTo>
                  <a:lnTo>
                    <a:pt x="592436" y="1580272"/>
                  </a:lnTo>
                  <a:lnTo>
                    <a:pt x="559781" y="1549631"/>
                  </a:lnTo>
                  <a:lnTo>
                    <a:pt x="529139" y="1516977"/>
                  </a:lnTo>
                  <a:lnTo>
                    <a:pt x="500615" y="1482413"/>
                  </a:lnTo>
                  <a:lnTo>
                    <a:pt x="474312" y="1446045"/>
                  </a:lnTo>
                  <a:lnTo>
                    <a:pt x="450336" y="1407976"/>
                  </a:lnTo>
                  <a:lnTo>
                    <a:pt x="428790" y="1368311"/>
                  </a:lnTo>
                  <a:lnTo>
                    <a:pt x="409778" y="1327153"/>
                  </a:lnTo>
                  <a:lnTo>
                    <a:pt x="393406" y="1284608"/>
                  </a:lnTo>
                  <a:lnTo>
                    <a:pt x="379776" y="1240778"/>
                  </a:lnTo>
                  <a:lnTo>
                    <a:pt x="368994" y="1195770"/>
                  </a:lnTo>
                  <a:lnTo>
                    <a:pt x="361164" y="1149686"/>
                  </a:lnTo>
                  <a:lnTo>
                    <a:pt x="356389" y="1102631"/>
                  </a:lnTo>
                  <a:lnTo>
                    <a:pt x="354774" y="1054709"/>
                  </a:lnTo>
                  <a:lnTo>
                    <a:pt x="356389" y="1006787"/>
                  </a:lnTo>
                  <a:lnTo>
                    <a:pt x="361164" y="959732"/>
                  </a:lnTo>
                  <a:lnTo>
                    <a:pt x="368994" y="913649"/>
                  </a:lnTo>
                  <a:lnTo>
                    <a:pt x="379776" y="868640"/>
                  </a:lnTo>
                  <a:lnTo>
                    <a:pt x="393406" y="824811"/>
                  </a:lnTo>
                  <a:lnTo>
                    <a:pt x="409778" y="782265"/>
                  </a:lnTo>
                  <a:lnTo>
                    <a:pt x="428790" y="741108"/>
                  </a:lnTo>
                  <a:lnTo>
                    <a:pt x="450336" y="701442"/>
                  </a:lnTo>
                  <a:lnTo>
                    <a:pt x="474312" y="663373"/>
                  </a:lnTo>
                  <a:lnTo>
                    <a:pt x="500615" y="627005"/>
                  </a:lnTo>
                  <a:lnTo>
                    <a:pt x="529139" y="592441"/>
                  </a:lnTo>
                  <a:lnTo>
                    <a:pt x="559781" y="559787"/>
                  </a:lnTo>
                  <a:lnTo>
                    <a:pt x="592436" y="529146"/>
                  </a:lnTo>
                  <a:lnTo>
                    <a:pt x="627000" y="500622"/>
                  </a:lnTo>
                  <a:lnTo>
                    <a:pt x="663369" y="474321"/>
                  </a:lnTo>
                  <a:lnTo>
                    <a:pt x="701439" y="450345"/>
                  </a:lnTo>
                  <a:lnTo>
                    <a:pt x="741105" y="428800"/>
                  </a:lnTo>
                  <a:lnTo>
                    <a:pt x="782263" y="409789"/>
                  </a:lnTo>
                  <a:lnTo>
                    <a:pt x="824809" y="393417"/>
                  </a:lnTo>
                  <a:lnTo>
                    <a:pt x="868639" y="379788"/>
                  </a:lnTo>
                  <a:lnTo>
                    <a:pt x="913648" y="369006"/>
                  </a:lnTo>
                  <a:lnTo>
                    <a:pt x="959732" y="361176"/>
                  </a:lnTo>
                  <a:lnTo>
                    <a:pt x="1006787" y="356401"/>
                  </a:lnTo>
                  <a:lnTo>
                    <a:pt x="1054709" y="354787"/>
                  </a:lnTo>
                  <a:lnTo>
                    <a:pt x="1843418" y="354787"/>
                  </a:lnTo>
                  <a:lnTo>
                    <a:pt x="1831630" y="341395"/>
                  </a:lnTo>
                  <a:lnTo>
                    <a:pt x="1800501" y="308917"/>
                  </a:lnTo>
                  <a:lnTo>
                    <a:pt x="1768023" y="277789"/>
                  </a:lnTo>
                  <a:lnTo>
                    <a:pt x="1734244" y="248055"/>
                  </a:lnTo>
                  <a:lnTo>
                    <a:pt x="1699210" y="219762"/>
                  </a:lnTo>
                  <a:lnTo>
                    <a:pt x="1662967" y="192958"/>
                  </a:lnTo>
                  <a:lnTo>
                    <a:pt x="1625561" y="167688"/>
                  </a:lnTo>
                  <a:lnTo>
                    <a:pt x="1587040" y="143999"/>
                  </a:lnTo>
                  <a:lnTo>
                    <a:pt x="1547450" y="121937"/>
                  </a:lnTo>
                  <a:lnTo>
                    <a:pt x="1506838" y="101550"/>
                  </a:lnTo>
                  <a:lnTo>
                    <a:pt x="1465249" y="82884"/>
                  </a:lnTo>
                  <a:lnTo>
                    <a:pt x="1422731" y="65985"/>
                  </a:lnTo>
                  <a:lnTo>
                    <a:pt x="1379330" y="50900"/>
                  </a:lnTo>
                  <a:lnTo>
                    <a:pt x="1335092" y="37675"/>
                  </a:lnTo>
                  <a:lnTo>
                    <a:pt x="1290065" y="26357"/>
                  </a:lnTo>
                  <a:lnTo>
                    <a:pt x="1244294" y="16992"/>
                  </a:lnTo>
                  <a:lnTo>
                    <a:pt x="1197827" y="9628"/>
                  </a:lnTo>
                  <a:lnTo>
                    <a:pt x="1150709" y="4310"/>
                  </a:lnTo>
                  <a:lnTo>
                    <a:pt x="1102988" y="1085"/>
                  </a:lnTo>
                  <a:lnTo>
                    <a:pt x="1054709" y="0"/>
                  </a:lnTo>
                  <a:close/>
                </a:path>
                <a:path w="2109470" h="2109470">
                  <a:moveTo>
                    <a:pt x="1843418" y="354787"/>
                  </a:moveTo>
                  <a:lnTo>
                    <a:pt x="1054709" y="354787"/>
                  </a:lnTo>
                  <a:lnTo>
                    <a:pt x="1102631" y="356401"/>
                  </a:lnTo>
                  <a:lnTo>
                    <a:pt x="1149686" y="361176"/>
                  </a:lnTo>
                  <a:lnTo>
                    <a:pt x="1195770" y="369006"/>
                  </a:lnTo>
                  <a:lnTo>
                    <a:pt x="1240778" y="379788"/>
                  </a:lnTo>
                  <a:lnTo>
                    <a:pt x="1284608" y="393417"/>
                  </a:lnTo>
                  <a:lnTo>
                    <a:pt x="1327153" y="409789"/>
                  </a:lnTo>
                  <a:lnTo>
                    <a:pt x="1368311" y="428800"/>
                  </a:lnTo>
                  <a:lnTo>
                    <a:pt x="1407976" y="450345"/>
                  </a:lnTo>
                  <a:lnTo>
                    <a:pt x="1446045" y="474321"/>
                  </a:lnTo>
                  <a:lnTo>
                    <a:pt x="1482413" y="500622"/>
                  </a:lnTo>
                  <a:lnTo>
                    <a:pt x="1516977" y="529146"/>
                  </a:lnTo>
                  <a:lnTo>
                    <a:pt x="1549631" y="559787"/>
                  </a:lnTo>
                  <a:lnTo>
                    <a:pt x="1580272" y="592441"/>
                  </a:lnTo>
                  <a:lnTo>
                    <a:pt x="1608796" y="627005"/>
                  </a:lnTo>
                  <a:lnTo>
                    <a:pt x="1635097" y="663373"/>
                  </a:lnTo>
                  <a:lnTo>
                    <a:pt x="1659073" y="701442"/>
                  </a:lnTo>
                  <a:lnTo>
                    <a:pt x="1680618" y="741108"/>
                  </a:lnTo>
                  <a:lnTo>
                    <a:pt x="1699629" y="782265"/>
                  </a:lnTo>
                  <a:lnTo>
                    <a:pt x="1716001" y="824811"/>
                  </a:lnTo>
                  <a:lnTo>
                    <a:pt x="1729630" y="868640"/>
                  </a:lnTo>
                  <a:lnTo>
                    <a:pt x="1740412" y="913649"/>
                  </a:lnTo>
                  <a:lnTo>
                    <a:pt x="1748242" y="959732"/>
                  </a:lnTo>
                  <a:lnTo>
                    <a:pt x="1753017" y="1006787"/>
                  </a:lnTo>
                  <a:lnTo>
                    <a:pt x="1754632" y="1054709"/>
                  </a:lnTo>
                  <a:lnTo>
                    <a:pt x="1753017" y="1102631"/>
                  </a:lnTo>
                  <a:lnTo>
                    <a:pt x="1748242" y="1149686"/>
                  </a:lnTo>
                  <a:lnTo>
                    <a:pt x="1740412" y="1195770"/>
                  </a:lnTo>
                  <a:lnTo>
                    <a:pt x="1729630" y="1240778"/>
                  </a:lnTo>
                  <a:lnTo>
                    <a:pt x="1716001" y="1284608"/>
                  </a:lnTo>
                  <a:lnTo>
                    <a:pt x="1699629" y="1327153"/>
                  </a:lnTo>
                  <a:lnTo>
                    <a:pt x="1680618" y="1368311"/>
                  </a:lnTo>
                  <a:lnTo>
                    <a:pt x="1659073" y="1407976"/>
                  </a:lnTo>
                  <a:lnTo>
                    <a:pt x="1635097" y="1446045"/>
                  </a:lnTo>
                  <a:lnTo>
                    <a:pt x="1608796" y="1482413"/>
                  </a:lnTo>
                  <a:lnTo>
                    <a:pt x="1580272" y="1516977"/>
                  </a:lnTo>
                  <a:lnTo>
                    <a:pt x="1549631" y="1549631"/>
                  </a:lnTo>
                  <a:lnTo>
                    <a:pt x="1516977" y="1580272"/>
                  </a:lnTo>
                  <a:lnTo>
                    <a:pt x="1482413" y="1608796"/>
                  </a:lnTo>
                  <a:lnTo>
                    <a:pt x="1446045" y="1635097"/>
                  </a:lnTo>
                  <a:lnTo>
                    <a:pt x="1407976" y="1659073"/>
                  </a:lnTo>
                  <a:lnTo>
                    <a:pt x="1368311" y="1680618"/>
                  </a:lnTo>
                  <a:lnTo>
                    <a:pt x="1327153" y="1699629"/>
                  </a:lnTo>
                  <a:lnTo>
                    <a:pt x="1284608" y="1716001"/>
                  </a:lnTo>
                  <a:lnTo>
                    <a:pt x="1240778" y="1729630"/>
                  </a:lnTo>
                  <a:lnTo>
                    <a:pt x="1195770" y="1740412"/>
                  </a:lnTo>
                  <a:lnTo>
                    <a:pt x="1149686" y="1748242"/>
                  </a:lnTo>
                  <a:lnTo>
                    <a:pt x="1102631" y="1753017"/>
                  </a:lnTo>
                  <a:lnTo>
                    <a:pt x="1054709" y="1754632"/>
                  </a:lnTo>
                  <a:lnTo>
                    <a:pt x="1843418" y="1754632"/>
                  </a:lnTo>
                  <a:lnTo>
                    <a:pt x="1889656" y="1699210"/>
                  </a:lnTo>
                  <a:lnTo>
                    <a:pt x="1916461" y="1662967"/>
                  </a:lnTo>
                  <a:lnTo>
                    <a:pt x="1941731" y="1625561"/>
                  </a:lnTo>
                  <a:lnTo>
                    <a:pt x="1965420" y="1587040"/>
                  </a:lnTo>
                  <a:lnTo>
                    <a:pt x="1987481" y="1547450"/>
                  </a:lnTo>
                  <a:lnTo>
                    <a:pt x="2007868" y="1506838"/>
                  </a:lnTo>
                  <a:lnTo>
                    <a:pt x="2026534" y="1465249"/>
                  </a:lnTo>
                  <a:lnTo>
                    <a:pt x="2043433" y="1422731"/>
                  </a:lnTo>
                  <a:lnTo>
                    <a:pt x="2058518" y="1379330"/>
                  </a:lnTo>
                  <a:lnTo>
                    <a:pt x="2071743" y="1335092"/>
                  </a:lnTo>
                  <a:lnTo>
                    <a:pt x="2083061" y="1290065"/>
                  </a:lnTo>
                  <a:lnTo>
                    <a:pt x="2092426" y="1244294"/>
                  </a:lnTo>
                  <a:lnTo>
                    <a:pt x="2099790" y="1197827"/>
                  </a:lnTo>
                  <a:lnTo>
                    <a:pt x="2105108" y="1150709"/>
                  </a:lnTo>
                  <a:lnTo>
                    <a:pt x="2108333" y="1102988"/>
                  </a:lnTo>
                  <a:lnTo>
                    <a:pt x="2109419" y="1054709"/>
                  </a:lnTo>
                  <a:lnTo>
                    <a:pt x="2108333" y="1006431"/>
                  </a:lnTo>
                  <a:lnTo>
                    <a:pt x="2105108" y="958709"/>
                  </a:lnTo>
                  <a:lnTo>
                    <a:pt x="2099790" y="911592"/>
                  </a:lnTo>
                  <a:lnTo>
                    <a:pt x="2092426" y="865124"/>
                  </a:lnTo>
                  <a:lnTo>
                    <a:pt x="2083061" y="819354"/>
                  </a:lnTo>
                  <a:lnTo>
                    <a:pt x="2071743" y="774326"/>
                  </a:lnTo>
                  <a:lnTo>
                    <a:pt x="2058518" y="730089"/>
                  </a:lnTo>
                  <a:lnTo>
                    <a:pt x="2043433" y="686687"/>
                  </a:lnTo>
                  <a:lnTo>
                    <a:pt x="2026534" y="644169"/>
                  </a:lnTo>
                  <a:lnTo>
                    <a:pt x="2007868" y="602581"/>
                  </a:lnTo>
                  <a:lnTo>
                    <a:pt x="1987481" y="561968"/>
                  </a:lnTo>
                  <a:lnTo>
                    <a:pt x="1965420" y="522378"/>
                  </a:lnTo>
                  <a:lnTo>
                    <a:pt x="1941731" y="483857"/>
                  </a:lnTo>
                  <a:lnTo>
                    <a:pt x="1916461" y="446451"/>
                  </a:lnTo>
                  <a:lnTo>
                    <a:pt x="1889656" y="410208"/>
                  </a:lnTo>
                  <a:lnTo>
                    <a:pt x="1861364" y="375174"/>
                  </a:lnTo>
                  <a:lnTo>
                    <a:pt x="1843418" y="354787"/>
                  </a:lnTo>
                  <a:close/>
                </a:path>
              </a:pathLst>
            </a:custGeom>
            <a:grp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19" name="object 22"/>
            <p:cNvSpPr/>
            <p:nvPr/>
          </p:nvSpPr>
          <p:spPr>
            <a:xfrm>
              <a:off x="7731723" y="1741939"/>
              <a:ext cx="1438910" cy="1438910"/>
            </a:xfrm>
            <a:custGeom>
              <a:avLst/>
              <a:gdLst/>
              <a:ahLst/>
              <a:cxnLst/>
              <a:rect l="l" t="t" r="r" b="b"/>
              <a:pathLst>
                <a:path w="1438909" h="1438910">
                  <a:moveTo>
                    <a:pt x="719289" y="0"/>
                  </a:moveTo>
                  <a:lnTo>
                    <a:pt x="671998" y="1529"/>
                  </a:lnTo>
                  <a:lnTo>
                    <a:pt x="625524" y="6056"/>
                  </a:lnTo>
                  <a:lnTo>
                    <a:pt x="579960" y="13485"/>
                  </a:lnTo>
                  <a:lnTo>
                    <a:pt x="535403" y="23721"/>
                  </a:lnTo>
                  <a:lnTo>
                    <a:pt x="491947" y="36669"/>
                  </a:lnTo>
                  <a:lnTo>
                    <a:pt x="449686" y="52235"/>
                  </a:lnTo>
                  <a:lnTo>
                    <a:pt x="408716" y="70323"/>
                  </a:lnTo>
                  <a:lnTo>
                    <a:pt x="369131" y="90840"/>
                  </a:lnTo>
                  <a:lnTo>
                    <a:pt x="331026" y="113690"/>
                  </a:lnTo>
                  <a:lnTo>
                    <a:pt x="294496" y="138778"/>
                  </a:lnTo>
                  <a:lnTo>
                    <a:pt x="259635" y="166010"/>
                  </a:lnTo>
                  <a:lnTo>
                    <a:pt x="226540" y="195291"/>
                  </a:lnTo>
                  <a:lnTo>
                    <a:pt x="195303" y="226526"/>
                  </a:lnTo>
                  <a:lnTo>
                    <a:pt x="166021" y="259620"/>
                  </a:lnTo>
                  <a:lnTo>
                    <a:pt x="138787" y="294479"/>
                  </a:lnTo>
                  <a:lnTo>
                    <a:pt x="113697" y="331008"/>
                  </a:lnTo>
                  <a:lnTo>
                    <a:pt x="90846" y="369111"/>
                  </a:lnTo>
                  <a:lnTo>
                    <a:pt x="70328" y="408695"/>
                  </a:lnTo>
                  <a:lnTo>
                    <a:pt x="52238" y="449664"/>
                  </a:lnTo>
                  <a:lnTo>
                    <a:pt x="36672" y="491924"/>
                  </a:lnTo>
                  <a:lnTo>
                    <a:pt x="23722" y="535379"/>
                  </a:lnTo>
                  <a:lnTo>
                    <a:pt x="13486" y="579936"/>
                  </a:lnTo>
                  <a:lnTo>
                    <a:pt x="6057" y="625499"/>
                  </a:lnTo>
                  <a:lnTo>
                    <a:pt x="1530" y="671973"/>
                  </a:lnTo>
                  <a:lnTo>
                    <a:pt x="0" y="719264"/>
                  </a:lnTo>
                  <a:lnTo>
                    <a:pt x="1530" y="766555"/>
                  </a:lnTo>
                  <a:lnTo>
                    <a:pt x="6057" y="813029"/>
                  </a:lnTo>
                  <a:lnTo>
                    <a:pt x="13486" y="858592"/>
                  </a:lnTo>
                  <a:lnTo>
                    <a:pt x="23722" y="903149"/>
                  </a:lnTo>
                  <a:lnTo>
                    <a:pt x="36672" y="946604"/>
                  </a:lnTo>
                  <a:lnTo>
                    <a:pt x="52238" y="988864"/>
                  </a:lnTo>
                  <a:lnTo>
                    <a:pt x="70328" y="1029833"/>
                  </a:lnTo>
                  <a:lnTo>
                    <a:pt x="90846" y="1069417"/>
                  </a:lnTo>
                  <a:lnTo>
                    <a:pt x="113697" y="1107520"/>
                  </a:lnTo>
                  <a:lnTo>
                    <a:pt x="138787" y="1144049"/>
                  </a:lnTo>
                  <a:lnTo>
                    <a:pt x="166021" y="1178908"/>
                  </a:lnTo>
                  <a:lnTo>
                    <a:pt x="195303" y="1212002"/>
                  </a:lnTo>
                  <a:lnTo>
                    <a:pt x="226540" y="1243237"/>
                  </a:lnTo>
                  <a:lnTo>
                    <a:pt x="259635" y="1272518"/>
                  </a:lnTo>
                  <a:lnTo>
                    <a:pt x="294496" y="1299750"/>
                  </a:lnTo>
                  <a:lnTo>
                    <a:pt x="331026" y="1324838"/>
                  </a:lnTo>
                  <a:lnTo>
                    <a:pt x="369131" y="1347688"/>
                  </a:lnTo>
                  <a:lnTo>
                    <a:pt x="408716" y="1368205"/>
                  </a:lnTo>
                  <a:lnTo>
                    <a:pt x="449686" y="1386293"/>
                  </a:lnTo>
                  <a:lnTo>
                    <a:pt x="491947" y="1401859"/>
                  </a:lnTo>
                  <a:lnTo>
                    <a:pt x="535403" y="1414807"/>
                  </a:lnTo>
                  <a:lnTo>
                    <a:pt x="579960" y="1425043"/>
                  </a:lnTo>
                  <a:lnTo>
                    <a:pt x="625524" y="1432472"/>
                  </a:lnTo>
                  <a:lnTo>
                    <a:pt x="671998" y="1436999"/>
                  </a:lnTo>
                  <a:lnTo>
                    <a:pt x="719289" y="1438529"/>
                  </a:lnTo>
                  <a:lnTo>
                    <a:pt x="766580" y="1436999"/>
                  </a:lnTo>
                  <a:lnTo>
                    <a:pt x="813055" y="1432472"/>
                  </a:lnTo>
                  <a:lnTo>
                    <a:pt x="858617" y="1425043"/>
                  </a:lnTo>
                  <a:lnTo>
                    <a:pt x="903174" y="1414807"/>
                  </a:lnTo>
                  <a:lnTo>
                    <a:pt x="946629" y="1401859"/>
                  </a:lnTo>
                  <a:lnTo>
                    <a:pt x="988889" y="1386293"/>
                  </a:lnTo>
                  <a:lnTo>
                    <a:pt x="1029858" y="1368205"/>
                  </a:lnTo>
                  <a:lnTo>
                    <a:pt x="1069442" y="1347688"/>
                  </a:lnTo>
                  <a:lnTo>
                    <a:pt x="1107546" y="1324838"/>
                  </a:lnTo>
                  <a:lnTo>
                    <a:pt x="1144074" y="1299750"/>
                  </a:lnTo>
                  <a:lnTo>
                    <a:pt x="1178933" y="1272518"/>
                  </a:lnTo>
                  <a:lnTo>
                    <a:pt x="1212027" y="1243237"/>
                  </a:lnTo>
                  <a:lnTo>
                    <a:pt x="1243262" y="1212002"/>
                  </a:lnTo>
                  <a:lnTo>
                    <a:pt x="1272543" y="1178908"/>
                  </a:lnTo>
                  <a:lnTo>
                    <a:pt x="1299775" y="1144049"/>
                  </a:lnTo>
                  <a:lnTo>
                    <a:pt x="1324864" y="1107520"/>
                  </a:lnTo>
                  <a:lnTo>
                    <a:pt x="1347713" y="1069417"/>
                  </a:lnTo>
                  <a:lnTo>
                    <a:pt x="1368230" y="1029833"/>
                  </a:lnTo>
                  <a:lnTo>
                    <a:pt x="1386319" y="988864"/>
                  </a:lnTo>
                  <a:lnTo>
                    <a:pt x="1401885" y="946604"/>
                  </a:lnTo>
                  <a:lnTo>
                    <a:pt x="1414833" y="903149"/>
                  </a:lnTo>
                  <a:lnTo>
                    <a:pt x="1425069" y="858592"/>
                  </a:lnTo>
                  <a:lnTo>
                    <a:pt x="1432497" y="813029"/>
                  </a:lnTo>
                  <a:lnTo>
                    <a:pt x="1437024" y="766555"/>
                  </a:lnTo>
                  <a:lnTo>
                    <a:pt x="1438554" y="719264"/>
                  </a:lnTo>
                  <a:lnTo>
                    <a:pt x="1437024" y="671973"/>
                  </a:lnTo>
                  <a:lnTo>
                    <a:pt x="1432497" y="625499"/>
                  </a:lnTo>
                  <a:lnTo>
                    <a:pt x="1425069" y="579936"/>
                  </a:lnTo>
                  <a:lnTo>
                    <a:pt x="1414833" y="535379"/>
                  </a:lnTo>
                  <a:lnTo>
                    <a:pt x="1401885" y="491924"/>
                  </a:lnTo>
                  <a:lnTo>
                    <a:pt x="1386319" y="449664"/>
                  </a:lnTo>
                  <a:lnTo>
                    <a:pt x="1368230" y="408695"/>
                  </a:lnTo>
                  <a:lnTo>
                    <a:pt x="1347713" y="369111"/>
                  </a:lnTo>
                  <a:lnTo>
                    <a:pt x="1324864" y="331008"/>
                  </a:lnTo>
                  <a:lnTo>
                    <a:pt x="1299775" y="294479"/>
                  </a:lnTo>
                  <a:lnTo>
                    <a:pt x="1272543" y="259620"/>
                  </a:lnTo>
                  <a:lnTo>
                    <a:pt x="1243262" y="226526"/>
                  </a:lnTo>
                  <a:lnTo>
                    <a:pt x="1212027" y="195291"/>
                  </a:lnTo>
                  <a:lnTo>
                    <a:pt x="1178933" y="166010"/>
                  </a:lnTo>
                  <a:lnTo>
                    <a:pt x="1144074" y="138778"/>
                  </a:lnTo>
                  <a:lnTo>
                    <a:pt x="1107546" y="113690"/>
                  </a:lnTo>
                  <a:lnTo>
                    <a:pt x="1069442" y="90840"/>
                  </a:lnTo>
                  <a:lnTo>
                    <a:pt x="1029858" y="70323"/>
                  </a:lnTo>
                  <a:lnTo>
                    <a:pt x="988889" y="52235"/>
                  </a:lnTo>
                  <a:lnTo>
                    <a:pt x="946629" y="36669"/>
                  </a:lnTo>
                  <a:lnTo>
                    <a:pt x="903174" y="23721"/>
                  </a:lnTo>
                  <a:lnTo>
                    <a:pt x="858617" y="13485"/>
                  </a:lnTo>
                  <a:lnTo>
                    <a:pt x="813055" y="6056"/>
                  </a:lnTo>
                  <a:lnTo>
                    <a:pt x="766580" y="1529"/>
                  </a:lnTo>
                  <a:lnTo>
                    <a:pt x="719289" y="0"/>
                  </a:lnTo>
                  <a:close/>
                </a:path>
              </a:pathLst>
            </a:custGeom>
            <a:grp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20" name="object 23"/>
            <p:cNvSpPr/>
            <p:nvPr/>
          </p:nvSpPr>
          <p:spPr>
            <a:xfrm>
              <a:off x="7750953" y="1763132"/>
              <a:ext cx="1385570" cy="1385570"/>
            </a:xfrm>
            <a:custGeom>
              <a:avLst/>
              <a:gdLst/>
              <a:ahLst/>
              <a:cxnLst/>
              <a:rect l="l" t="t" r="r" b="b"/>
              <a:pathLst>
                <a:path w="1385570" h="1385570">
                  <a:moveTo>
                    <a:pt x="692632" y="0"/>
                  </a:moveTo>
                  <a:lnTo>
                    <a:pt x="645211" y="1597"/>
                  </a:lnTo>
                  <a:lnTo>
                    <a:pt x="598647" y="6322"/>
                  </a:lnTo>
                  <a:lnTo>
                    <a:pt x="553044" y="14071"/>
                  </a:lnTo>
                  <a:lnTo>
                    <a:pt x="508505" y="24741"/>
                  </a:lnTo>
                  <a:lnTo>
                    <a:pt x="465133" y="38228"/>
                  </a:lnTo>
                  <a:lnTo>
                    <a:pt x="423031" y="54429"/>
                  </a:lnTo>
                  <a:lnTo>
                    <a:pt x="382302" y="73242"/>
                  </a:lnTo>
                  <a:lnTo>
                    <a:pt x="343050" y="94562"/>
                  </a:lnTo>
                  <a:lnTo>
                    <a:pt x="305377" y="118288"/>
                  </a:lnTo>
                  <a:lnTo>
                    <a:pt x="269388" y="144315"/>
                  </a:lnTo>
                  <a:lnTo>
                    <a:pt x="235184" y="172541"/>
                  </a:lnTo>
                  <a:lnTo>
                    <a:pt x="202869" y="202863"/>
                  </a:lnTo>
                  <a:lnTo>
                    <a:pt x="172547" y="235177"/>
                  </a:lnTo>
                  <a:lnTo>
                    <a:pt x="144320" y="269380"/>
                  </a:lnTo>
                  <a:lnTo>
                    <a:pt x="118292" y="305369"/>
                  </a:lnTo>
                  <a:lnTo>
                    <a:pt x="94566" y="343041"/>
                  </a:lnTo>
                  <a:lnTo>
                    <a:pt x="73244" y="382292"/>
                  </a:lnTo>
                  <a:lnTo>
                    <a:pt x="54431" y="423020"/>
                  </a:lnTo>
                  <a:lnTo>
                    <a:pt x="38229" y="465122"/>
                  </a:lnTo>
                  <a:lnTo>
                    <a:pt x="24741" y="508493"/>
                  </a:lnTo>
                  <a:lnTo>
                    <a:pt x="14072" y="553032"/>
                  </a:lnTo>
                  <a:lnTo>
                    <a:pt x="6323" y="598635"/>
                  </a:lnTo>
                  <a:lnTo>
                    <a:pt x="1597" y="645198"/>
                  </a:lnTo>
                  <a:lnTo>
                    <a:pt x="0" y="692619"/>
                  </a:lnTo>
                  <a:lnTo>
                    <a:pt x="1597" y="740042"/>
                  </a:lnTo>
                  <a:lnTo>
                    <a:pt x="6323" y="786607"/>
                  </a:lnTo>
                  <a:lnTo>
                    <a:pt x="14072" y="832211"/>
                  </a:lnTo>
                  <a:lnTo>
                    <a:pt x="24741" y="876751"/>
                  </a:lnTo>
                  <a:lnTo>
                    <a:pt x="38229" y="920124"/>
                  </a:lnTo>
                  <a:lnTo>
                    <a:pt x="54431" y="962226"/>
                  </a:lnTo>
                  <a:lnTo>
                    <a:pt x="73244" y="1002955"/>
                  </a:lnTo>
                  <a:lnTo>
                    <a:pt x="94566" y="1042207"/>
                  </a:lnTo>
                  <a:lnTo>
                    <a:pt x="118292" y="1079880"/>
                  </a:lnTo>
                  <a:lnTo>
                    <a:pt x="144320" y="1115869"/>
                  </a:lnTo>
                  <a:lnTo>
                    <a:pt x="172547" y="1150073"/>
                  </a:lnTo>
                  <a:lnTo>
                    <a:pt x="202869" y="1182387"/>
                  </a:lnTo>
                  <a:lnTo>
                    <a:pt x="235184" y="1212709"/>
                  </a:lnTo>
                  <a:lnTo>
                    <a:pt x="269388" y="1240935"/>
                  </a:lnTo>
                  <a:lnTo>
                    <a:pt x="305377" y="1266963"/>
                  </a:lnTo>
                  <a:lnTo>
                    <a:pt x="343050" y="1290689"/>
                  </a:lnTo>
                  <a:lnTo>
                    <a:pt x="382302" y="1312010"/>
                  </a:lnTo>
                  <a:lnTo>
                    <a:pt x="423031" y="1330822"/>
                  </a:lnTo>
                  <a:lnTo>
                    <a:pt x="465133" y="1347024"/>
                  </a:lnTo>
                  <a:lnTo>
                    <a:pt x="508505" y="1360511"/>
                  </a:lnTo>
                  <a:lnTo>
                    <a:pt x="553044" y="1371180"/>
                  </a:lnTo>
                  <a:lnTo>
                    <a:pt x="598647" y="1378929"/>
                  </a:lnTo>
                  <a:lnTo>
                    <a:pt x="645211" y="1383654"/>
                  </a:lnTo>
                  <a:lnTo>
                    <a:pt x="692632" y="1385252"/>
                  </a:lnTo>
                  <a:lnTo>
                    <a:pt x="740053" y="1383654"/>
                  </a:lnTo>
                  <a:lnTo>
                    <a:pt x="786617" y="1378929"/>
                  </a:lnTo>
                  <a:lnTo>
                    <a:pt x="832219" y="1371180"/>
                  </a:lnTo>
                  <a:lnTo>
                    <a:pt x="876758" y="1360511"/>
                  </a:lnTo>
                  <a:lnTo>
                    <a:pt x="920130" y="1347024"/>
                  </a:lnTo>
                  <a:lnTo>
                    <a:pt x="962231" y="1330822"/>
                  </a:lnTo>
                  <a:lnTo>
                    <a:pt x="1002959" y="1312010"/>
                  </a:lnTo>
                  <a:lnTo>
                    <a:pt x="1042211" y="1290689"/>
                  </a:lnTo>
                  <a:lnTo>
                    <a:pt x="1079883" y="1266963"/>
                  </a:lnTo>
                  <a:lnTo>
                    <a:pt x="1115872" y="1240935"/>
                  </a:lnTo>
                  <a:lnTo>
                    <a:pt x="1150075" y="1212709"/>
                  </a:lnTo>
                  <a:lnTo>
                    <a:pt x="1182389" y="1182387"/>
                  </a:lnTo>
                  <a:lnTo>
                    <a:pt x="1212710" y="1150073"/>
                  </a:lnTo>
                  <a:lnTo>
                    <a:pt x="1240936" y="1115869"/>
                  </a:lnTo>
                  <a:lnTo>
                    <a:pt x="1266964" y="1079880"/>
                  </a:lnTo>
                  <a:lnTo>
                    <a:pt x="1290689" y="1042207"/>
                  </a:lnTo>
                  <a:lnTo>
                    <a:pt x="1312010" y="1002955"/>
                  </a:lnTo>
                  <a:lnTo>
                    <a:pt x="1330823" y="962226"/>
                  </a:lnTo>
                  <a:lnTo>
                    <a:pt x="1347024" y="920124"/>
                  </a:lnTo>
                  <a:lnTo>
                    <a:pt x="1360511" y="876751"/>
                  </a:lnTo>
                  <a:lnTo>
                    <a:pt x="1371180" y="832211"/>
                  </a:lnTo>
                  <a:lnTo>
                    <a:pt x="1378929" y="786607"/>
                  </a:lnTo>
                  <a:lnTo>
                    <a:pt x="1383654" y="740042"/>
                  </a:lnTo>
                  <a:lnTo>
                    <a:pt x="1385252" y="692619"/>
                  </a:lnTo>
                  <a:lnTo>
                    <a:pt x="1383654" y="645198"/>
                  </a:lnTo>
                  <a:lnTo>
                    <a:pt x="1378929" y="598635"/>
                  </a:lnTo>
                  <a:lnTo>
                    <a:pt x="1371180" y="553032"/>
                  </a:lnTo>
                  <a:lnTo>
                    <a:pt x="1360511" y="508493"/>
                  </a:lnTo>
                  <a:lnTo>
                    <a:pt x="1347024" y="465122"/>
                  </a:lnTo>
                  <a:lnTo>
                    <a:pt x="1330823" y="423020"/>
                  </a:lnTo>
                  <a:lnTo>
                    <a:pt x="1312010" y="382292"/>
                  </a:lnTo>
                  <a:lnTo>
                    <a:pt x="1290689" y="343041"/>
                  </a:lnTo>
                  <a:lnTo>
                    <a:pt x="1266964" y="305369"/>
                  </a:lnTo>
                  <a:lnTo>
                    <a:pt x="1240936" y="269380"/>
                  </a:lnTo>
                  <a:lnTo>
                    <a:pt x="1212710" y="235177"/>
                  </a:lnTo>
                  <a:lnTo>
                    <a:pt x="1182389" y="202863"/>
                  </a:lnTo>
                  <a:lnTo>
                    <a:pt x="1150075" y="172541"/>
                  </a:lnTo>
                  <a:lnTo>
                    <a:pt x="1115872" y="144315"/>
                  </a:lnTo>
                  <a:lnTo>
                    <a:pt x="1079883" y="118288"/>
                  </a:lnTo>
                  <a:lnTo>
                    <a:pt x="1042211" y="94562"/>
                  </a:lnTo>
                  <a:lnTo>
                    <a:pt x="1002959" y="73242"/>
                  </a:lnTo>
                  <a:lnTo>
                    <a:pt x="962231" y="54429"/>
                  </a:lnTo>
                  <a:lnTo>
                    <a:pt x="920130" y="38228"/>
                  </a:lnTo>
                  <a:lnTo>
                    <a:pt x="876758" y="24741"/>
                  </a:lnTo>
                  <a:lnTo>
                    <a:pt x="832219" y="14071"/>
                  </a:lnTo>
                  <a:lnTo>
                    <a:pt x="786617" y="6322"/>
                  </a:lnTo>
                  <a:lnTo>
                    <a:pt x="740053" y="1597"/>
                  </a:lnTo>
                  <a:lnTo>
                    <a:pt x="692632" y="0"/>
                  </a:lnTo>
                  <a:close/>
                </a:path>
              </a:pathLst>
            </a:custGeom>
            <a:solidFill>
              <a:schemeClr val="bg1"/>
            </a:solidFill>
          </p:spPr>
          <p:txBody>
            <a:bodyPr wrap="square" lIns="0" tIns="0" rIns="0" bIns="0" rtlCol="0"/>
            <a:lstStyle/>
            <a:p>
              <a:endParaRPr lang="az-Latn-AZ" sz="1600" b="1" dirty="0" smtClean="0">
                <a:latin typeface="Segoe UI" panose="020B0502040204020203" pitchFamily="34" charset="0"/>
                <a:cs typeface="Segoe UI" panose="020B0502040204020203" pitchFamily="34" charset="0"/>
              </a:endParaRPr>
            </a:p>
            <a:p>
              <a:pPr algn="ctr"/>
              <a:r>
                <a:rPr lang="az-Latn-AZ" sz="1600" b="1" dirty="0" smtClean="0">
                  <a:latin typeface="Segoe UI" panose="020B0502040204020203" pitchFamily="34" charset="0"/>
                  <a:cs typeface="Segoe UI" panose="020B0502040204020203" pitchFamily="34" charset="0"/>
                </a:rPr>
                <a:t> </a:t>
              </a:r>
              <a:r>
                <a:rPr lang="az-Latn-AZ" sz="2000" b="1" dirty="0" smtClean="0">
                  <a:ln w="6600">
                    <a:solidFill>
                      <a:srgbClr val="937928"/>
                    </a:solidFill>
                    <a:prstDash val="solid"/>
                  </a:ln>
                  <a:effectLst>
                    <a:outerShdw dist="38100" dir="2700000" algn="tl" rotWithShape="0">
                      <a:schemeClr val="accent2"/>
                    </a:outerShdw>
                  </a:effectLst>
                  <a:latin typeface="Segoe UI" panose="020B0502040204020203" pitchFamily="34" charset="0"/>
                  <a:cs typeface="Segoe UI" panose="020B0502040204020203" pitchFamily="34" charset="0"/>
                </a:rPr>
                <a:t>23 000 </a:t>
              </a:r>
            </a:p>
            <a:p>
              <a:pPr algn="ctr"/>
              <a:r>
                <a:rPr lang="az-Latn-AZ" sz="1600" b="1" dirty="0" smtClean="0">
                  <a:latin typeface="Segoe UI" panose="020B0502040204020203" pitchFamily="34" charset="0"/>
                  <a:cs typeface="Segoe UI" panose="020B0502040204020203" pitchFamily="34" charset="0"/>
                </a:rPr>
                <a:t>SMEs and startups benefited</a:t>
              </a:r>
            </a:p>
          </p:txBody>
        </p:sp>
        <p:sp>
          <p:nvSpPr>
            <p:cNvPr id="21" name="object 25"/>
            <p:cNvSpPr/>
            <p:nvPr/>
          </p:nvSpPr>
          <p:spPr>
            <a:xfrm>
              <a:off x="9392073" y="2318200"/>
              <a:ext cx="19050" cy="19050"/>
            </a:xfrm>
            <a:custGeom>
              <a:avLst/>
              <a:gdLst/>
              <a:ahLst/>
              <a:cxnLst/>
              <a:rect l="l" t="t" r="r" b="b"/>
              <a:pathLst>
                <a:path w="19050" h="19050">
                  <a:moveTo>
                    <a:pt x="14731" y="0"/>
                  </a:moveTo>
                  <a:lnTo>
                    <a:pt x="4241" y="0"/>
                  </a:lnTo>
                  <a:lnTo>
                    <a:pt x="0" y="4241"/>
                  </a:lnTo>
                  <a:lnTo>
                    <a:pt x="0" y="9486"/>
                  </a:lnTo>
                  <a:lnTo>
                    <a:pt x="0" y="14732"/>
                  </a:lnTo>
                  <a:lnTo>
                    <a:pt x="4241" y="18973"/>
                  </a:lnTo>
                  <a:lnTo>
                    <a:pt x="14731" y="18973"/>
                  </a:lnTo>
                  <a:lnTo>
                    <a:pt x="18973" y="14732"/>
                  </a:lnTo>
                  <a:lnTo>
                    <a:pt x="18973" y="4241"/>
                  </a:lnTo>
                  <a:lnTo>
                    <a:pt x="14731" y="0"/>
                  </a:lnTo>
                  <a:close/>
                </a:path>
              </a:pathLst>
            </a:custGeom>
            <a:grpFill/>
          </p:spPr>
          <p:txBody>
            <a:bodyPr wrap="square" lIns="0" tIns="0" rIns="0" bIns="0" rtlCol="0"/>
            <a:lstStyle/>
            <a:p>
              <a:endParaRPr>
                <a:latin typeface="Segoe UI" panose="020B0502040204020203" pitchFamily="34" charset="0"/>
                <a:cs typeface="Segoe UI" panose="020B0502040204020203" pitchFamily="34" charset="0"/>
              </a:endParaRPr>
            </a:p>
          </p:txBody>
        </p:sp>
      </p:grpSp>
      <p:grpSp>
        <p:nvGrpSpPr>
          <p:cNvPr id="22" name="object 19"/>
          <p:cNvGrpSpPr/>
          <p:nvPr/>
        </p:nvGrpSpPr>
        <p:grpSpPr>
          <a:xfrm>
            <a:off x="5644358" y="4170062"/>
            <a:ext cx="2408070" cy="2383042"/>
            <a:chOff x="7396293" y="1406497"/>
            <a:chExt cx="2109470" cy="2109470"/>
          </a:xfrm>
          <a:solidFill>
            <a:srgbClr val="937928"/>
          </a:solidFill>
        </p:grpSpPr>
        <p:sp>
          <p:nvSpPr>
            <p:cNvPr id="23" name="object 20"/>
            <p:cNvSpPr/>
            <p:nvPr/>
          </p:nvSpPr>
          <p:spPr>
            <a:xfrm>
              <a:off x="7396293" y="1406497"/>
              <a:ext cx="2109470" cy="2109470"/>
            </a:xfrm>
            <a:custGeom>
              <a:avLst/>
              <a:gdLst/>
              <a:ahLst/>
              <a:cxnLst/>
              <a:rect l="l" t="t" r="r" b="b"/>
              <a:pathLst>
                <a:path w="2109470" h="2109470">
                  <a:moveTo>
                    <a:pt x="1054709" y="0"/>
                  </a:moveTo>
                  <a:lnTo>
                    <a:pt x="1006431" y="1085"/>
                  </a:lnTo>
                  <a:lnTo>
                    <a:pt x="958709" y="4310"/>
                  </a:lnTo>
                  <a:lnTo>
                    <a:pt x="911592" y="9628"/>
                  </a:lnTo>
                  <a:lnTo>
                    <a:pt x="865124" y="16992"/>
                  </a:lnTo>
                  <a:lnTo>
                    <a:pt x="819354" y="26357"/>
                  </a:lnTo>
                  <a:lnTo>
                    <a:pt x="774326" y="37675"/>
                  </a:lnTo>
                  <a:lnTo>
                    <a:pt x="730089" y="50900"/>
                  </a:lnTo>
                  <a:lnTo>
                    <a:pt x="686687" y="65985"/>
                  </a:lnTo>
                  <a:lnTo>
                    <a:pt x="644169" y="82884"/>
                  </a:lnTo>
                  <a:lnTo>
                    <a:pt x="602581" y="101550"/>
                  </a:lnTo>
                  <a:lnTo>
                    <a:pt x="561968" y="121937"/>
                  </a:lnTo>
                  <a:lnTo>
                    <a:pt x="522378" y="143999"/>
                  </a:lnTo>
                  <a:lnTo>
                    <a:pt x="483857" y="167688"/>
                  </a:lnTo>
                  <a:lnTo>
                    <a:pt x="446451" y="192958"/>
                  </a:lnTo>
                  <a:lnTo>
                    <a:pt x="410208" y="219762"/>
                  </a:lnTo>
                  <a:lnTo>
                    <a:pt x="375174" y="248055"/>
                  </a:lnTo>
                  <a:lnTo>
                    <a:pt x="341395" y="277789"/>
                  </a:lnTo>
                  <a:lnTo>
                    <a:pt x="308917" y="308917"/>
                  </a:lnTo>
                  <a:lnTo>
                    <a:pt x="277789" y="341395"/>
                  </a:lnTo>
                  <a:lnTo>
                    <a:pt x="248055" y="375174"/>
                  </a:lnTo>
                  <a:lnTo>
                    <a:pt x="219762" y="410208"/>
                  </a:lnTo>
                  <a:lnTo>
                    <a:pt x="192958" y="446451"/>
                  </a:lnTo>
                  <a:lnTo>
                    <a:pt x="167688" y="483857"/>
                  </a:lnTo>
                  <a:lnTo>
                    <a:pt x="143999" y="522378"/>
                  </a:lnTo>
                  <a:lnTo>
                    <a:pt x="121937" y="561968"/>
                  </a:lnTo>
                  <a:lnTo>
                    <a:pt x="101550" y="602581"/>
                  </a:lnTo>
                  <a:lnTo>
                    <a:pt x="82884" y="644169"/>
                  </a:lnTo>
                  <a:lnTo>
                    <a:pt x="65985" y="686687"/>
                  </a:lnTo>
                  <a:lnTo>
                    <a:pt x="50900" y="730089"/>
                  </a:lnTo>
                  <a:lnTo>
                    <a:pt x="37675" y="774326"/>
                  </a:lnTo>
                  <a:lnTo>
                    <a:pt x="26357" y="819354"/>
                  </a:lnTo>
                  <a:lnTo>
                    <a:pt x="16992" y="865124"/>
                  </a:lnTo>
                  <a:lnTo>
                    <a:pt x="9628" y="911592"/>
                  </a:lnTo>
                  <a:lnTo>
                    <a:pt x="4310" y="958709"/>
                  </a:lnTo>
                  <a:lnTo>
                    <a:pt x="1085" y="1006431"/>
                  </a:lnTo>
                  <a:lnTo>
                    <a:pt x="0" y="1054709"/>
                  </a:lnTo>
                  <a:lnTo>
                    <a:pt x="1085" y="1102988"/>
                  </a:lnTo>
                  <a:lnTo>
                    <a:pt x="4310" y="1150709"/>
                  </a:lnTo>
                  <a:lnTo>
                    <a:pt x="9628" y="1197827"/>
                  </a:lnTo>
                  <a:lnTo>
                    <a:pt x="16992" y="1244294"/>
                  </a:lnTo>
                  <a:lnTo>
                    <a:pt x="26357" y="1290065"/>
                  </a:lnTo>
                  <a:lnTo>
                    <a:pt x="37675" y="1335092"/>
                  </a:lnTo>
                  <a:lnTo>
                    <a:pt x="50900" y="1379330"/>
                  </a:lnTo>
                  <a:lnTo>
                    <a:pt x="65985" y="1422731"/>
                  </a:lnTo>
                  <a:lnTo>
                    <a:pt x="82884" y="1465249"/>
                  </a:lnTo>
                  <a:lnTo>
                    <a:pt x="101550" y="1506838"/>
                  </a:lnTo>
                  <a:lnTo>
                    <a:pt x="121937" y="1547450"/>
                  </a:lnTo>
                  <a:lnTo>
                    <a:pt x="143999" y="1587040"/>
                  </a:lnTo>
                  <a:lnTo>
                    <a:pt x="167688" y="1625561"/>
                  </a:lnTo>
                  <a:lnTo>
                    <a:pt x="192958" y="1662967"/>
                  </a:lnTo>
                  <a:lnTo>
                    <a:pt x="219762" y="1699210"/>
                  </a:lnTo>
                  <a:lnTo>
                    <a:pt x="248055" y="1734244"/>
                  </a:lnTo>
                  <a:lnTo>
                    <a:pt x="277789" y="1768023"/>
                  </a:lnTo>
                  <a:lnTo>
                    <a:pt x="308917" y="1800501"/>
                  </a:lnTo>
                  <a:lnTo>
                    <a:pt x="341395" y="1831630"/>
                  </a:lnTo>
                  <a:lnTo>
                    <a:pt x="375174" y="1861364"/>
                  </a:lnTo>
                  <a:lnTo>
                    <a:pt x="410208" y="1889656"/>
                  </a:lnTo>
                  <a:lnTo>
                    <a:pt x="446451" y="1916461"/>
                  </a:lnTo>
                  <a:lnTo>
                    <a:pt x="483857" y="1941731"/>
                  </a:lnTo>
                  <a:lnTo>
                    <a:pt x="522378" y="1965420"/>
                  </a:lnTo>
                  <a:lnTo>
                    <a:pt x="561968" y="1987481"/>
                  </a:lnTo>
                  <a:lnTo>
                    <a:pt x="602581" y="2007868"/>
                  </a:lnTo>
                  <a:lnTo>
                    <a:pt x="644169" y="2026534"/>
                  </a:lnTo>
                  <a:lnTo>
                    <a:pt x="686687" y="2043433"/>
                  </a:lnTo>
                  <a:lnTo>
                    <a:pt x="730089" y="2058518"/>
                  </a:lnTo>
                  <a:lnTo>
                    <a:pt x="774326" y="2071743"/>
                  </a:lnTo>
                  <a:lnTo>
                    <a:pt x="819354" y="2083061"/>
                  </a:lnTo>
                  <a:lnTo>
                    <a:pt x="865124" y="2092426"/>
                  </a:lnTo>
                  <a:lnTo>
                    <a:pt x="911592" y="2099790"/>
                  </a:lnTo>
                  <a:lnTo>
                    <a:pt x="958709" y="2105108"/>
                  </a:lnTo>
                  <a:lnTo>
                    <a:pt x="1006431" y="2108333"/>
                  </a:lnTo>
                  <a:lnTo>
                    <a:pt x="1054709" y="2109419"/>
                  </a:lnTo>
                  <a:lnTo>
                    <a:pt x="1102988" y="2108333"/>
                  </a:lnTo>
                  <a:lnTo>
                    <a:pt x="1150709" y="2105108"/>
                  </a:lnTo>
                  <a:lnTo>
                    <a:pt x="1197827" y="2099790"/>
                  </a:lnTo>
                  <a:lnTo>
                    <a:pt x="1244294" y="2092426"/>
                  </a:lnTo>
                  <a:lnTo>
                    <a:pt x="1290065" y="2083061"/>
                  </a:lnTo>
                  <a:lnTo>
                    <a:pt x="1335092" y="2071743"/>
                  </a:lnTo>
                  <a:lnTo>
                    <a:pt x="1379330" y="2058518"/>
                  </a:lnTo>
                  <a:lnTo>
                    <a:pt x="1422731" y="2043433"/>
                  </a:lnTo>
                  <a:lnTo>
                    <a:pt x="1465249" y="2026534"/>
                  </a:lnTo>
                  <a:lnTo>
                    <a:pt x="1506838" y="2007868"/>
                  </a:lnTo>
                  <a:lnTo>
                    <a:pt x="1547450" y="1987481"/>
                  </a:lnTo>
                  <a:lnTo>
                    <a:pt x="1587040" y="1965420"/>
                  </a:lnTo>
                  <a:lnTo>
                    <a:pt x="1625561" y="1941731"/>
                  </a:lnTo>
                  <a:lnTo>
                    <a:pt x="1662967" y="1916461"/>
                  </a:lnTo>
                  <a:lnTo>
                    <a:pt x="1699210" y="1889656"/>
                  </a:lnTo>
                  <a:lnTo>
                    <a:pt x="1734244" y="1861364"/>
                  </a:lnTo>
                  <a:lnTo>
                    <a:pt x="1768023" y="1831630"/>
                  </a:lnTo>
                  <a:lnTo>
                    <a:pt x="1800501" y="1800501"/>
                  </a:lnTo>
                  <a:lnTo>
                    <a:pt x="1831630" y="1768023"/>
                  </a:lnTo>
                  <a:lnTo>
                    <a:pt x="1843418" y="1754632"/>
                  </a:lnTo>
                  <a:lnTo>
                    <a:pt x="1054709" y="1754632"/>
                  </a:lnTo>
                  <a:lnTo>
                    <a:pt x="1006787" y="1753017"/>
                  </a:lnTo>
                  <a:lnTo>
                    <a:pt x="959732" y="1748242"/>
                  </a:lnTo>
                  <a:lnTo>
                    <a:pt x="913648" y="1740412"/>
                  </a:lnTo>
                  <a:lnTo>
                    <a:pt x="868639" y="1729630"/>
                  </a:lnTo>
                  <a:lnTo>
                    <a:pt x="824809" y="1716001"/>
                  </a:lnTo>
                  <a:lnTo>
                    <a:pt x="782263" y="1699629"/>
                  </a:lnTo>
                  <a:lnTo>
                    <a:pt x="741105" y="1680618"/>
                  </a:lnTo>
                  <a:lnTo>
                    <a:pt x="701439" y="1659073"/>
                  </a:lnTo>
                  <a:lnTo>
                    <a:pt x="663369" y="1635097"/>
                  </a:lnTo>
                  <a:lnTo>
                    <a:pt x="627000" y="1608796"/>
                  </a:lnTo>
                  <a:lnTo>
                    <a:pt x="592436" y="1580272"/>
                  </a:lnTo>
                  <a:lnTo>
                    <a:pt x="559781" y="1549631"/>
                  </a:lnTo>
                  <a:lnTo>
                    <a:pt x="529139" y="1516977"/>
                  </a:lnTo>
                  <a:lnTo>
                    <a:pt x="500615" y="1482413"/>
                  </a:lnTo>
                  <a:lnTo>
                    <a:pt x="474312" y="1446045"/>
                  </a:lnTo>
                  <a:lnTo>
                    <a:pt x="450336" y="1407976"/>
                  </a:lnTo>
                  <a:lnTo>
                    <a:pt x="428790" y="1368311"/>
                  </a:lnTo>
                  <a:lnTo>
                    <a:pt x="409778" y="1327153"/>
                  </a:lnTo>
                  <a:lnTo>
                    <a:pt x="393406" y="1284608"/>
                  </a:lnTo>
                  <a:lnTo>
                    <a:pt x="379776" y="1240778"/>
                  </a:lnTo>
                  <a:lnTo>
                    <a:pt x="368994" y="1195770"/>
                  </a:lnTo>
                  <a:lnTo>
                    <a:pt x="361164" y="1149686"/>
                  </a:lnTo>
                  <a:lnTo>
                    <a:pt x="356389" y="1102631"/>
                  </a:lnTo>
                  <a:lnTo>
                    <a:pt x="354774" y="1054709"/>
                  </a:lnTo>
                  <a:lnTo>
                    <a:pt x="356389" y="1006787"/>
                  </a:lnTo>
                  <a:lnTo>
                    <a:pt x="361164" y="959732"/>
                  </a:lnTo>
                  <a:lnTo>
                    <a:pt x="368994" y="913649"/>
                  </a:lnTo>
                  <a:lnTo>
                    <a:pt x="379776" y="868640"/>
                  </a:lnTo>
                  <a:lnTo>
                    <a:pt x="393406" y="824811"/>
                  </a:lnTo>
                  <a:lnTo>
                    <a:pt x="409778" y="782265"/>
                  </a:lnTo>
                  <a:lnTo>
                    <a:pt x="428790" y="741108"/>
                  </a:lnTo>
                  <a:lnTo>
                    <a:pt x="450336" y="701442"/>
                  </a:lnTo>
                  <a:lnTo>
                    <a:pt x="474312" y="663373"/>
                  </a:lnTo>
                  <a:lnTo>
                    <a:pt x="500615" y="627005"/>
                  </a:lnTo>
                  <a:lnTo>
                    <a:pt x="529139" y="592441"/>
                  </a:lnTo>
                  <a:lnTo>
                    <a:pt x="559781" y="559787"/>
                  </a:lnTo>
                  <a:lnTo>
                    <a:pt x="592436" y="529146"/>
                  </a:lnTo>
                  <a:lnTo>
                    <a:pt x="627000" y="500622"/>
                  </a:lnTo>
                  <a:lnTo>
                    <a:pt x="663369" y="474321"/>
                  </a:lnTo>
                  <a:lnTo>
                    <a:pt x="701439" y="450345"/>
                  </a:lnTo>
                  <a:lnTo>
                    <a:pt x="741105" y="428800"/>
                  </a:lnTo>
                  <a:lnTo>
                    <a:pt x="782263" y="409789"/>
                  </a:lnTo>
                  <a:lnTo>
                    <a:pt x="824809" y="393417"/>
                  </a:lnTo>
                  <a:lnTo>
                    <a:pt x="868639" y="379788"/>
                  </a:lnTo>
                  <a:lnTo>
                    <a:pt x="913648" y="369006"/>
                  </a:lnTo>
                  <a:lnTo>
                    <a:pt x="959732" y="361176"/>
                  </a:lnTo>
                  <a:lnTo>
                    <a:pt x="1006787" y="356401"/>
                  </a:lnTo>
                  <a:lnTo>
                    <a:pt x="1054709" y="354787"/>
                  </a:lnTo>
                  <a:lnTo>
                    <a:pt x="1843418" y="354787"/>
                  </a:lnTo>
                  <a:lnTo>
                    <a:pt x="1831630" y="341395"/>
                  </a:lnTo>
                  <a:lnTo>
                    <a:pt x="1800501" y="308917"/>
                  </a:lnTo>
                  <a:lnTo>
                    <a:pt x="1768023" y="277789"/>
                  </a:lnTo>
                  <a:lnTo>
                    <a:pt x="1734244" y="248055"/>
                  </a:lnTo>
                  <a:lnTo>
                    <a:pt x="1699210" y="219762"/>
                  </a:lnTo>
                  <a:lnTo>
                    <a:pt x="1662967" y="192958"/>
                  </a:lnTo>
                  <a:lnTo>
                    <a:pt x="1625561" y="167688"/>
                  </a:lnTo>
                  <a:lnTo>
                    <a:pt x="1587040" y="143999"/>
                  </a:lnTo>
                  <a:lnTo>
                    <a:pt x="1547450" y="121937"/>
                  </a:lnTo>
                  <a:lnTo>
                    <a:pt x="1506838" y="101550"/>
                  </a:lnTo>
                  <a:lnTo>
                    <a:pt x="1465249" y="82884"/>
                  </a:lnTo>
                  <a:lnTo>
                    <a:pt x="1422731" y="65985"/>
                  </a:lnTo>
                  <a:lnTo>
                    <a:pt x="1379330" y="50900"/>
                  </a:lnTo>
                  <a:lnTo>
                    <a:pt x="1335092" y="37675"/>
                  </a:lnTo>
                  <a:lnTo>
                    <a:pt x="1290065" y="26357"/>
                  </a:lnTo>
                  <a:lnTo>
                    <a:pt x="1244294" y="16992"/>
                  </a:lnTo>
                  <a:lnTo>
                    <a:pt x="1197827" y="9628"/>
                  </a:lnTo>
                  <a:lnTo>
                    <a:pt x="1150709" y="4310"/>
                  </a:lnTo>
                  <a:lnTo>
                    <a:pt x="1102988" y="1085"/>
                  </a:lnTo>
                  <a:lnTo>
                    <a:pt x="1054709" y="0"/>
                  </a:lnTo>
                  <a:close/>
                </a:path>
                <a:path w="2109470" h="2109470">
                  <a:moveTo>
                    <a:pt x="1843418" y="354787"/>
                  </a:moveTo>
                  <a:lnTo>
                    <a:pt x="1054709" y="354787"/>
                  </a:lnTo>
                  <a:lnTo>
                    <a:pt x="1102631" y="356401"/>
                  </a:lnTo>
                  <a:lnTo>
                    <a:pt x="1149686" y="361176"/>
                  </a:lnTo>
                  <a:lnTo>
                    <a:pt x="1195770" y="369006"/>
                  </a:lnTo>
                  <a:lnTo>
                    <a:pt x="1240778" y="379788"/>
                  </a:lnTo>
                  <a:lnTo>
                    <a:pt x="1284608" y="393417"/>
                  </a:lnTo>
                  <a:lnTo>
                    <a:pt x="1327153" y="409789"/>
                  </a:lnTo>
                  <a:lnTo>
                    <a:pt x="1368311" y="428800"/>
                  </a:lnTo>
                  <a:lnTo>
                    <a:pt x="1407976" y="450345"/>
                  </a:lnTo>
                  <a:lnTo>
                    <a:pt x="1446045" y="474321"/>
                  </a:lnTo>
                  <a:lnTo>
                    <a:pt x="1482413" y="500622"/>
                  </a:lnTo>
                  <a:lnTo>
                    <a:pt x="1516977" y="529146"/>
                  </a:lnTo>
                  <a:lnTo>
                    <a:pt x="1549631" y="559787"/>
                  </a:lnTo>
                  <a:lnTo>
                    <a:pt x="1580272" y="592441"/>
                  </a:lnTo>
                  <a:lnTo>
                    <a:pt x="1608796" y="627005"/>
                  </a:lnTo>
                  <a:lnTo>
                    <a:pt x="1635097" y="663373"/>
                  </a:lnTo>
                  <a:lnTo>
                    <a:pt x="1659073" y="701442"/>
                  </a:lnTo>
                  <a:lnTo>
                    <a:pt x="1680618" y="741108"/>
                  </a:lnTo>
                  <a:lnTo>
                    <a:pt x="1699629" y="782265"/>
                  </a:lnTo>
                  <a:lnTo>
                    <a:pt x="1716001" y="824811"/>
                  </a:lnTo>
                  <a:lnTo>
                    <a:pt x="1729630" y="868640"/>
                  </a:lnTo>
                  <a:lnTo>
                    <a:pt x="1740412" y="913649"/>
                  </a:lnTo>
                  <a:lnTo>
                    <a:pt x="1748242" y="959732"/>
                  </a:lnTo>
                  <a:lnTo>
                    <a:pt x="1753017" y="1006787"/>
                  </a:lnTo>
                  <a:lnTo>
                    <a:pt x="1754632" y="1054709"/>
                  </a:lnTo>
                  <a:lnTo>
                    <a:pt x="1753017" y="1102631"/>
                  </a:lnTo>
                  <a:lnTo>
                    <a:pt x="1748242" y="1149686"/>
                  </a:lnTo>
                  <a:lnTo>
                    <a:pt x="1740412" y="1195770"/>
                  </a:lnTo>
                  <a:lnTo>
                    <a:pt x="1729630" y="1240778"/>
                  </a:lnTo>
                  <a:lnTo>
                    <a:pt x="1716001" y="1284608"/>
                  </a:lnTo>
                  <a:lnTo>
                    <a:pt x="1699629" y="1327153"/>
                  </a:lnTo>
                  <a:lnTo>
                    <a:pt x="1680618" y="1368311"/>
                  </a:lnTo>
                  <a:lnTo>
                    <a:pt x="1659073" y="1407976"/>
                  </a:lnTo>
                  <a:lnTo>
                    <a:pt x="1635097" y="1446045"/>
                  </a:lnTo>
                  <a:lnTo>
                    <a:pt x="1608796" y="1482413"/>
                  </a:lnTo>
                  <a:lnTo>
                    <a:pt x="1580272" y="1516977"/>
                  </a:lnTo>
                  <a:lnTo>
                    <a:pt x="1549631" y="1549631"/>
                  </a:lnTo>
                  <a:lnTo>
                    <a:pt x="1516977" y="1580272"/>
                  </a:lnTo>
                  <a:lnTo>
                    <a:pt x="1482413" y="1608796"/>
                  </a:lnTo>
                  <a:lnTo>
                    <a:pt x="1446045" y="1635097"/>
                  </a:lnTo>
                  <a:lnTo>
                    <a:pt x="1407976" y="1659073"/>
                  </a:lnTo>
                  <a:lnTo>
                    <a:pt x="1368311" y="1680618"/>
                  </a:lnTo>
                  <a:lnTo>
                    <a:pt x="1327153" y="1699629"/>
                  </a:lnTo>
                  <a:lnTo>
                    <a:pt x="1284608" y="1716001"/>
                  </a:lnTo>
                  <a:lnTo>
                    <a:pt x="1240778" y="1729630"/>
                  </a:lnTo>
                  <a:lnTo>
                    <a:pt x="1195770" y="1740412"/>
                  </a:lnTo>
                  <a:lnTo>
                    <a:pt x="1149686" y="1748242"/>
                  </a:lnTo>
                  <a:lnTo>
                    <a:pt x="1102631" y="1753017"/>
                  </a:lnTo>
                  <a:lnTo>
                    <a:pt x="1054709" y="1754632"/>
                  </a:lnTo>
                  <a:lnTo>
                    <a:pt x="1843418" y="1754632"/>
                  </a:lnTo>
                  <a:lnTo>
                    <a:pt x="1889656" y="1699210"/>
                  </a:lnTo>
                  <a:lnTo>
                    <a:pt x="1916461" y="1662967"/>
                  </a:lnTo>
                  <a:lnTo>
                    <a:pt x="1941731" y="1625561"/>
                  </a:lnTo>
                  <a:lnTo>
                    <a:pt x="1965420" y="1587040"/>
                  </a:lnTo>
                  <a:lnTo>
                    <a:pt x="1987481" y="1547450"/>
                  </a:lnTo>
                  <a:lnTo>
                    <a:pt x="2007868" y="1506838"/>
                  </a:lnTo>
                  <a:lnTo>
                    <a:pt x="2026534" y="1465249"/>
                  </a:lnTo>
                  <a:lnTo>
                    <a:pt x="2043433" y="1422731"/>
                  </a:lnTo>
                  <a:lnTo>
                    <a:pt x="2058518" y="1379330"/>
                  </a:lnTo>
                  <a:lnTo>
                    <a:pt x="2071743" y="1335092"/>
                  </a:lnTo>
                  <a:lnTo>
                    <a:pt x="2083061" y="1290065"/>
                  </a:lnTo>
                  <a:lnTo>
                    <a:pt x="2092426" y="1244294"/>
                  </a:lnTo>
                  <a:lnTo>
                    <a:pt x="2099790" y="1197827"/>
                  </a:lnTo>
                  <a:lnTo>
                    <a:pt x="2105108" y="1150709"/>
                  </a:lnTo>
                  <a:lnTo>
                    <a:pt x="2108333" y="1102988"/>
                  </a:lnTo>
                  <a:lnTo>
                    <a:pt x="2109419" y="1054709"/>
                  </a:lnTo>
                  <a:lnTo>
                    <a:pt x="2108333" y="1006431"/>
                  </a:lnTo>
                  <a:lnTo>
                    <a:pt x="2105108" y="958709"/>
                  </a:lnTo>
                  <a:lnTo>
                    <a:pt x="2099790" y="911592"/>
                  </a:lnTo>
                  <a:lnTo>
                    <a:pt x="2092426" y="865124"/>
                  </a:lnTo>
                  <a:lnTo>
                    <a:pt x="2083061" y="819354"/>
                  </a:lnTo>
                  <a:lnTo>
                    <a:pt x="2071743" y="774326"/>
                  </a:lnTo>
                  <a:lnTo>
                    <a:pt x="2058518" y="730089"/>
                  </a:lnTo>
                  <a:lnTo>
                    <a:pt x="2043433" y="686687"/>
                  </a:lnTo>
                  <a:lnTo>
                    <a:pt x="2026534" y="644169"/>
                  </a:lnTo>
                  <a:lnTo>
                    <a:pt x="2007868" y="602581"/>
                  </a:lnTo>
                  <a:lnTo>
                    <a:pt x="1987481" y="561968"/>
                  </a:lnTo>
                  <a:lnTo>
                    <a:pt x="1965420" y="522378"/>
                  </a:lnTo>
                  <a:lnTo>
                    <a:pt x="1941731" y="483857"/>
                  </a:lnTo>
                  <a:lnTo>
                    <a:pt x="1916461" y="446451"/>
                  </a:lnTo>
                  <a:lnTo>
                    <a:pt x="1889656" y="410208"/>
                  </a:lnTo>
                  <a:lnTo>
                    <a:pt x="1861364" y="375174"/>
                  </a:lnTo>
                  <a:lnTo>
                    <a:pt x="1843418" y="354787"/>
                  </a:lnTo>
                  <a:close/>
                </a:path>
              </a:pathLst>
            </a:custGeom>
            <a:grp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24" name="object 22"/>
            <p:cNvSpPr/>
            <p:nvPr/>
          </p:nvSpPr>
          <p:spPr>
            <a:xfrm>
              <a:off x="7777924" y="1741776"/>
              <a:ext cx="1438910" cy="1438910"/>
            </a:xfrm>
            <a:custGeom>
              <a:avLst/>
              <a:gdLst/>
              <a:ahLst/>
              <a:cxnLst/>
              <a:rect l="l" t="t" r="r" b="b"/>
              <a:pathLst>
                <a:path w="1438909" h="1438910">
                  <a:moveTo>
                    <a:pt x="719289" y="0"/>
                  </a:moveTo>
                  <a:lnTo>
                    <a:pt x="671998" y="1529"/>
                  </a:lnTo>
                  <a:lnTo>
                    <a:pt x="625524" y="6056"/>
                  </a:lnTo>
                  <a:lnTo>
                    <a:pt x="579960" y="13485"/>
                  </a:lnTo>
                  <a:lnTo>
                    <a:pt x="535403" y="23721"/>
                  </a:lnTo>
                  <a:lnTo>
                    <a:pt x="491947" y="36669"/>
                  </a:lnTo>
                  <a:lnTo>
                    <a:pt x="449686" y="52235"/>
                  </a:lnTo>
                  <a:lnTo>
                    <a:pt x="408716" y="70323"/>
                  </a:lnTo>
                  <a:lnTo>
                    <a:pt x="369131" y="90840"/>
                  </a:lnTo>
                  <a:lnTo>
                    <a:pt x="331026" y="113690"/>
                  </a:lnTo>
                  <a:lnTo>
                    <a:pt x="294496" y="138778"/>
                  </a:lnTo>
                  <a:lnTo>
                    <a:pt x="259635" y="166010"/>
                  </a:lnTo>
                  <a:lnTo>
                    <a:pt x="226540" y="195291"/>
                  </a:lnTo>
                  <a:lnTo>
                    <a:pt x="195303" y="226526"/>
                  </a:lnTo>
                  <a:lnTo>
                    <a:pt x="166021" y="259620"/>
                  </a:lnTo>
                  <a:lnTo>
                    <a:pt x="138787" y="294479"/>
                  </a:lnTo>
                  <a:lnTo>
                    <a:pt x="113697" y="331008"/>
                  </a:lnTo>
                  <a:lnTo>
                    <a:pt x="90846" y="369111"/>
                  </a:lnTo>
                  <a:lnTo>
                    <a:pt x="70328" y="408695"/>
                  </a:lnTo>
                  <a:lnTo>
                    <a:pt x="52238" y="449664"/>
                  </a:lnTo>
                  <a:lnTo>
                    <a:pt x="36672" y="491924"/>
                  </a:lnTo>
                  <a:lnTo>
                    <a:pt x="23722" y="535379"/>
                  </a:lnTo>
                  <a:lnTo>
                    <a:pt x="13486" y="579936"/>
                  </a:lnTo>
                  <a:lnTo>
                    <a:pt x="6057" y="625499"/>
                  </a:lnTo>
                  <a:lnTo>
                    <a:pt x="1530" y="671973"/>
                  </a:lnTo>
                  <a:lnTo>
                    <a:pt x="0" y="719264"/>
                  </a:lnTo>
                  <a:lnTo>
                    <a:pt x="1530" y="766555"/>
                  </a:lnTo>
                  <a:lnTo>
                    <a:pt x="6057" y="813029"/>
                  </a:lnTo>
                  <a:lnTo>
                    <a:pt x="13486" y="858592"/>
                  </a:lnTo>
                  <a:lnTo>
                    <a:pt x="23722" y="903149"/>
                  </a:lnTo>
                  <a:lnTo>
                    <a:pt x="36672" y="946604"/>
                  </a:lnTo>
                  <a:lnTo>
                    <a:pt x="52238" y="988864"/>
                  </a:lnTo>
                  <a:lnTo>
                    <a:pt x="70328" y="1029833"/>
                  </a:lnTo>
                  <a:lnTo>
                    <a:pt x="90846" y="1069417"/>
                  </a:lnTo>
                  <a:lnTo>
                    <a:pt x="113697" y="1107520"/>
                  </a:lnTo>
                  <a:lnTo>
                    <a:pt x="138787" y="1144049"/>
                  </a:lnTo>
                  <a:lnTo>
                    <a:pt x="166021" y="1178908"/>
                  </a:lnTo>
                  <a:lnTo>
                    <a:pt x="195303" y="1212002"/>
                  </a:lnTo>
                  <a:lnTo>
                    <a:pt x="226540" y="1243237"/>
                  </a:lnTo>
                  <a:lnTo>
                    <a:pt x="259635" y="1272518"/>
                  </a:lnTo>
                  <a:lnTo>
                    <a:pt x="294496" y="1299750"/>
                  </a:lnTo>
                  <a:lnTo>
                    <a:pt x="331026" y="1324838"/>
                  </a:lnTo>
                  <a:lnTo>
                    <a:pt x="369131" y="1347688"/>
                  </a:lnTo>
                  <a:lnTo>
                    <a:pt x="408716" y="1368205"/>
                  </a:lnTo>
                  <a:lnTo>
                    <a:pt x="449686" y="1386293"/>
                  </a:lnTo>
                  <a:lnTo>
                    <a:pt x="491947" y="1401859"/>
                  </a:lnTo>
                  <a:lnTo>
                    <a:pt x="535403" y="1414807"/>
                  </a:lnTo>
                  <a:lnTo>
                    <a:pt x="579960" y="1425043"/>
                  </a:lnTo>
                  <a:lnTo>
                    <a:pt x="625524" y="1432472"/>
                  </a:lnTo>
                  <a:lnTo>
                    <a:pt x="671998" y="1436999"/>
                  </a:lnTo>
                  <a:lnTo>
                    <a:pt x="719289" y="1438529"/>
                  </a:lnTo>
                  <a:lnTo>
                    <a:pt x="766580" y="1436999"/>
                  </a:lnTo>
                  <a:lnTo>
                    <a:pt x="813055" y="1432472"/>
                  </a:lnTo>
                  <a:lnTo>
                    <a:pt x="858617" y="1425043"/>
                  </a:lnTo>
                  <a:lnTo>
                    <a:pt x="903174" y="1414807"/>
                  </a:lnTo>
                  <a:lnTo>
                    <a:pt x="946629" y="1401859"/>
                  </a:lnTo>
                  <a:lnTo>
                    <a:pt x="988889" y="1386293"/>
                  </a:lnTo>
                  <a:lnTo>
                    <a:pt x="1029858" y="1368205"/>
                  </a:lnTo>
                  <a:lnTo>
                    <a:pt x="1069442" y="1347688"/>
                  </a:lnTo>
                  <a:lnTo>
                    <a:pt x="1107546" y="1324838"/>
                  </a:lnTo>
                  <a:lnTo>
                    <a:pt x="1144074" y="1299750"/>
                  </a:lnTo>
                  <a:lnTo>
                    <a:pt x="1178933" y="1272518"/>
                  </a:lnTo>
                  <a:lnTo>
                    <a:pt x="1212027" y="1243237"/>
                  </a:lnTo>
                  <a:lnTo>
                    <a:pt x="1243262" y="1212002"/>
                  </a:lnTo>
                  <a:lnTo>
                    <a:pt x="1272543" y="1178908"/>
                  </a:lnTo>
                  <a:lnTo>
                    <a:pt x="1299775" y="1144049"/>
                  </a:lnTo>
                  <a:lnTo>
                    <a:pt x="1324864" y="1107520"/>
                  </a:lnTo>
                  <a:lnTo>
                    <a:pt x="1347713" y="1069417"/>
                  </a:lnTo>
                  <a:lnTo>
                    <a:pt x="1368230" y="1029833"/>
                  </a:lnTo>
                  <a:lnTo>
                    <a:pt x="1386319" y="988864"/>
                  </a:lnTo>
                  <a:lnTo>
                    <a:pt x="1401885" y="946604"/>
                  </a:lnTo>
                  <a:lnTo>
                    <a:pt x="1414833" y="903149"/>
                  </a:lnTo>
                  <a:lnTo>
                    <a:pt x="1425069" y="858592"/>
                  </a:lnTo>
                  <a:lnTo>
                    <a:pt x="1432497" y="813029"/>
                  </a:lnTo>
                  <a:lnTo>
                    <a:pt x="1437024" y="766555"/>
                  </a:lnTo>
                  <a:lnTo>
                    <a:pt x="1438554" y="719264"/>
                  </a:lnTo>
                  <a:lnTo>
                    <a:pt x="1437024" y="671973"/>
                  </a:lnTo>
                  <a:lnTo>
                    <a:pt x="1432497" y="625499"/>
                  </a:lnTo>
                  <a:lnTo>
                    <a:pt x="1425069" y="579936"/>
                  </a:lnTo>
                  <a:lnTo>
                    <a:pt x="1414833" y="535379"/>
                  </a:lnTo>
                  <a:lnTo>
                    <a:pt x="1401885" y="491924"/>
                  </a:lnTo>
                  <a:lnTo>
                    <a:pt x="1386319" y="449664"/>
                  </a:lnTo>
                  <a:lnTo>
                    <a:pt x="1368230" y="408695"/>
                  </a:lnTo>
                  <a:lnTo>
                    <a:pt x="1347713" y="369111"/>
                  </a:lnTo>
                  <a:lnTo>
                    <a:pt x="1324864" y="331008"/>
                  </a:lnTo>
                  <a:lnTo>
                    <a:pt x="1299775" y="294479"/>
                  </a:lnTo>
                  <a:lnTo>
                    <a:pt x="1272543" y="259620"/>
                  </a:lnTo>
                  <a:lnTo>
                    <a:pt x="1243262" y="226526"/>
                  </a:lnTo>
                  <a:lnTo>
                    <a:pt x="1212027" y="195291"/>
                  </a:lnTo>
                  <a:lnTo>
                    <a:pt x="1178933" y="166010"/>
                  </a:lnTo>
                  <a:lnTo>
                    <a:pt x="1144074" y="138778"/>
                  </a:lnTo>
                  <a:lnTo>
                    <a:pt x="1107546" y="113690"/>
                  </a:lnTo>
                  <a:lnTo>
                    <a:pt x="1069442" y="90840"/>
                  </a:lnTo>
                  <a:lnTo>
                    <a:pt x="1029858" y="70323"/>
                  </a:lnTo>
                  <a:lnTo>
                    <a:pt x="988889" y="52235"/>
                  </a:lnTo>
                  <a:lnTo>
                    <a:pt x="946629" y="36669"/>
                  </a:lnTo>
                  <a:lnTo>
                    <a:pt x="903174" y="23721"/>
                  </a:lnTo>
                  <a:lnTo>
                    <a:pt x="858617" y="13485"/>
                  </a:lnTo>
                  <a:lnTo>
                    <a:pt x="813055" y="6056"/>
                  </a:lnTo>
                  <a:lnTo>
                    <a:pt x="766580" y="1529"/>
                  </a:lnTo>
                  <a:lnTo>
                    <a:pt x="719289" y="0"/>
                  </a:lnTo>
                  <a:close/>
                </a:path>
              </a:pathLst>
            </a:custGeom>
            <a:grp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25" name="object 23"/>
            <p:cNvSpPr/>
            <p:nvPr/>
          </p:nvSpPr>
          <p:spPr>
            <a:xfrm>
              <a:off x="7700248" y="1759201"/>
              <a:ext cx="1516587" cy="1450873"/>
            </a:xfrm>
            <a:custGeom>
              <a:avLst/>
              <a:gdLst/>
              <a:ahLst/>
              <a:cxnLst/>
              <a:rect l="l" t="t" r="r" b="b"/>
              <a:pathLst>
                <a:path w="1385570" h="1385570">
                  <a:moveTo>
                    <a:pt x="692632" y="0"/>
                  </a:moveTo>
                  <a:lnTo>
                    <a:pt x="645211" y="1597"/>
                  </a:lnTo>
                  <a:lnTo>
                    <a:pt x="598647" y="6322"/>
                  </a:lnTo>
                  <a:lnTo>
                    <a:pt x="553044" y="14071"/>
                  </a:lnTo>
                  <a:lnTo>
                    <a:pt x="508505" y="24741"/>
                  </a:lnTo>
                  <a:lnTo>
                    <a:pt x="465133" y="38228"/>
                  </a:lnTo>
                  <a:lnTo>
                    <a:pt x="423031" y="54429"/>
                  </a:lnTo>
                  <a:lnTo>
                    <a:pt x="382302" y="73242"/>
                  </a:lnTo>
                  <a:lnTo>
                    <a:pt x="343050" y="94562"/>
                  </a:lnTo>
                  <a:lnTo>
                    <a:pt x="305377" y="118288"/>
                  </a:lnTo>
                  <a:lnTo>
                    <a:pt x="269388" y="144315"/>
                  </a:lnTo>
                  <a:lnTo>
                    <a:pt x="235184" y="172541"/>
                  </a:lnTo>
                  <a:lnTo>
                    <a:pt x="202869" y="202863"/>
                  </a:lnTo>
                  <a:lnTo>
                    <a:pt x="172547" y="235177"/>
                  </a:lnTo>
                  <a:lnTo>
                    <a:pt x="144320" y="269380"/>
                  </a:lnTo>
                  <a:lnTo>
                    <a:pt x="118292" y="305369"/>
                  </a:lnTo>
                  <a:lnTo>
                    <a:pt x="94566" y="343041"/>
                  </a:lnTo>
                  <a:lnTo>
                    <a:pt x="73244" y="382292"/>
                  </a:lnTo>
                  <a:lnTo>
                    <a:pt x="54431" y="423020"/>
                  </a:lnTo>
                  <a:lnTo>
                    <a:pt x="38229" y="465122"/>
                  </a:lnTo>
                  <a:lnTo>
                    <a:pt x="24741" y="508493"/>
                  </a:lnTo>
                  <a:lnTo>
                    <a:pt x="14072" y="553032"/>
                  </a:lnTo>
                  <a:lnTo>
                    <a:pt x="6323" y="598635"/>
                  </a:lnTo>
                  <a:lnTo>
                    <a:pt x="1597" y="645198"/>
                  </a:lnTo>
                  <a:lnTo>
                    <a:pt x="0" y="692619"/>
                  </a:lnTo>
                  <a:lnTo>
                    <a:pt x="1597" y="740042"/>
                  </a:lnTo>
                  <a:lnTo>
                    <a:pt x="6323" y="786607"/>
                  </a:lnTo>
                  <a:lnTo>
                    <a:pt x="14072" y="832211"/>
                  </a:lnTo>
                  <a:lnTo>
                    <a:pt x="24741" y="876751"/>
                  </a:lnTo>
                  <a:lnTo>
                    <a:pt x="38229" y="920124"/>
                  </a:lnTo>
                  <a:lnTo>
                    <a:pt x="54431" y="962226"/>
                  </a:lnTo>
                  <a:lnTo>
                    <a:pt x="73244" y="1002955"/>
                  </a:lnTo>
                  <a:lnTo>
                    <a:pt x="94566" y="1042207"/>
                  </a:lnTo>
                  <a:lnTo>
                    <a:pt x="118292" y="1079880"/>
                  </a:lnTo>
                  <a:lnTo>
                    <a:pt x="144320" y="1115869"/>
                  </a:lnTo>
                  <a:lnTo>
                    <a:pt x="172547" y="1150073"/>
                  </a:lnTo>
                  <a:lnTo>
                    <a:pt x="202869" y="1182387"/>
                  </a:lnTo>
                  <a:lnTo>
                    <a:pt x="235184" y="1212709"/>
                  </a:lnTo>
                  <a:lnTo>
                    <a:pt x="269388" y="1240935"/>
                  </a:lnTo>
                  <a:lnTo>
                    <a:pt x="305377" y="1266963"/>
                  </a:lnTo>
                  <a:lnTo>
                    <a:pt x="343050" y="1290689"/>
                  </a:lnTo>
                  <a:lnTo>
                    <a:pt x="382302" y="1312010"/>
                  </a:lnTo>
                  <a:lnTo>
                    <a:pt x="423031" y="1330822"/>
                  </a:lnTo>
                  <a:lnTo>
                    <a:pt x="465133" y="1347024"/>
                  </a:lnTo>
                  <a:lnTo>
                    <a:pt x="508505" y="1360511"/>
                  </a:lnTo>
                  <a:lnTo>
                    <a:pt x="553044" y="1371180"/>
                  </a:lnTo>
                  <a:lnTo>
                    <a:pt x="598647" y="1378929"/>
                  </a:lnTo>
                  <a:lnTo>
                    <a:pt x="645211" y="1383654"/>
                  </a:lnTo>
                  <a:lnTo>
                    <a:pt x="692632" y="1385252"/>
                  </a:lnTo>
                  <a:lnTo>
                    <a:pt x="740053" y="1383654"/>
                  </a:lnTo>
                  <a:lnTo>
                    <a:pt x="786617" y="1378929"/>
                  </a:lnTo>
                  <a:lnTo>
                    <a:pt x="832219" y="1371180"/>
                  </a:lnTo>
                  <a:lnTo>
                    <a:pt x="876758" y="1360511"/>
                  </a:lnTo>
                  <a:lnTo>
                    <a:pt x="920130" y="1347024"/>
                  </a:lnTo>
                  <a:lnTo>
                    <a:pt x="962231" y="1330822"/>
                  </a:lnTo>
                  <a:lnTo>
                    <a:pt x="1002959" y="1312010"/>
                  </a:lnTo>
                  <a:lnTo>
                    <a:pt x="1042211" y="1290689"/>
                  </a:lnTo>
                  <a:lnTo>
                    <a:pt x="1079883" y="1266963"/>
                  </a:lnTo>
                  <a:lnTo>
                    <a:pt x="1115872" y="1240935"/>
                  </a:lnTo>
                  <a:lnTo>
                    <a:pt x="1150075" y="1212709"/>
                  </a:lnTo>
                  <a:lnTo>
                    <a:pt x="1182389" y="1182387"/>
                  </a:lnTo>
                  <a:lnTo>
                    <a:pt x="1212710" y="1150073"/>
                  </a:lnTo>
                  <a:lnTo>
                    <a:pt x="1240936" y="1115869"/>
                  </a:lnTo>
                  <a:lnTo>
                    <a:pt x="1266964" y="1079880"/>
                  </a:lnTo>
                  <a:lnTo>
                    <a:pt x="1290689" y="1042207"/>
                  </a:lnTo>
                  <a:lnTo>
                    <a:pt x="1312010" y="1002955"/>
                  </a:lnTo>
                  <a:lnTo>
                    <a:pt x="1330823" y="962226"/>
                  </a:lnTo>
                  <a:lnTo>
                    <a:pt x="1347024" y="920124"/>
                  </a:lnTo>
                  <a:lnTo>
                    <a:pt x="1360511" y="876751"/>
                  </a:lnTo>
                  <a:lnTo>
                    <a:pt x="1371180" y="832211"/>
                  </a:lnTo>
                  <a:lnTo>
                    <a:pt x="1378929" y="786607"/>
                  </a:lnTo>
                  <a:lnTo>
                    <a:pt x="1383654" y="740042"/>
                  </a:lnTo>
                  <a:lnTo>
                    <a:pt x="1385252" y="692619"/>
                  </a:lnTo>
                  <a:lnTo>
                    <a:pt x="1383654" y="645198"/>
                  </a:lnTo>
                  <a:lnTo>
                    <a:pt x="1378929" y="598635"/>
                  </a:lnTo>
                  <a:lnTo>
                    <a:pt x="1371180" y="553032"/>
                  </a:lnTo>
                  <a:lnTo>
                    <a:pt x="1360511" y="508493"/>
                  </a:lnTo>
                  <a:lnTo>
                    <a:pt x="1347024" y="465122"/>
                  </a:lnTo>
                  <a:lnTo>
                    <a:pt x="1330823" y="423020"/>
                  </a:lnTo>
                  <a:lnTo>
                    <a:pt x="1312010" y="382292"/>
                  </a:lnTo>
                  <a:lnTo>
                    <a:pt x="1290689" y="343041"/>
                  </a:lnTo>
                  <a:lnTo>
                    <a:pt x="1266964" y="305369"/>
                  </a:lnTo>
                  <a:lnTo>
                    <a:pt x="1240936" y="269380"/>
                  </a:lnTo>
                  <a:lnTo>
                    <a:pt x="1212710" y="235177"/>
                  </a:lnTo>
                  <a:lnTo>
                    <a:pt x="1182389" y="202863"/>
                  </a:lnTo>
                  <a:lnTo>
                    <a:pt x="1150075" y="172541"/>
                  </a:lnTo>
                  <a:lnTo>
                    <a:pt x="1115872" y="144315"/>
                  </a:lnTo>
                  <a:lnTo>
                    <a:pt x="1079883" y="118288"/>
                  </a:lnTo>
                  <a:lnTo>
                    <a:pt x="1042211" y="94562"/>
                  </a:lnTo>
                  <a:lnTo>
                    <a:pt x="1002959" y="73242"/>
                  </a:lnTo>
                  <a:lnTo>
                    <a:pt x="962231" y="54429"/>
                  </a:lnTo>
                  <a:lnTo>
                    <a:pt x="920130" y="38228"/>
                  </a:lnTo>
                  <a:lnTo>
                    <a:pt x="876758" y="24741"/>
                  </a:lnTo>
                  <a:lnTo>
                    <a:pt x="832219" y="14071"/>
                  </a:lnTo>
                  <a:lnTo>
                    <a:pt x="786617" y="6322"/>
                  </a:lnTo>
                  <a:lnTo>
                    <a:pt x="740053" y="1597"/>
                  </a:lnTo>
                  <a:lnTo>
                    <a:pt x="692632" y="0"/>
                  </a:lnTo>
                  <a:close/>
                </a:path>
              </a:pathLst>
            </a:custGeom>
            <a:solidFill>
              <a:schemeClr val="bg1"/>
            </a:solidFill>
          </p:spPr>
          <p:txBody>
            <a:bodyPr wrap="square" lIns="0" tIns="0" rIns="0" bIns="0" rtlCol="0"/>
            <a:lstStyle/>
            <a:p>
              <a:endParaRPr lang="az-Latn-AZ" sz="1600" b="1" dirty="0" smtClean="0">
                <a:latin typeface="Segoe UI" panose="020B0502040204020203" pitchFamily="34" charset="0"/>
                <a:cs typeface="Segoe UI" panose="020B0502040204020203" pitchFamily="34" charset="0"/>
              </a:endParaRPr>
            </a:p>
            <a:p>
              <a:pPr algn="ctr"/>
              <a:r>
                <a:rPr lang="az-Latn-AZ" sz="1600" b="1" dirty="0" smtClean="0">
                  <a:latin typeface="Segoe UI" panose="020B0502040204020203" pitchFamily="34" charset="0"/>
                  <a:cs typeface="Segoe UI" panose="020B0502040204020203" pitchFamily="34" charset="0"/>
                </a:rPr>
                <a:t> </a:t>
              </a:r>
              <a:r>
                <a:rPr lang="az-Latn-AZ" sz="2000" b="1" dirty="0" smtClean="0">
                  <a:ln w="6600">
                    <a:solidFill>
                      <a:srgbClr val="937928"/>
                    </a:solidFill>
                    <a:prstDash val="solid"/>
                  </a:ln>
                  <a:effectLst>
                    <a:outerShdw dist="38100" dir="2700000" algn="tl" rotWithShape="0">
                      <a:schemeClr val="accent2"/>
                    </a:outerShdw>
                  </a:effectLst>
                  <a:latin typeface="Segoe UI" panose="020B0502040204020203" pitchFamily="34" charset="0"/>
                  <a:cs typeface="Segoe UI" panose="020B0502040204020203" pitchFamily="34" charset="0"/>
                </a:rPr>
                <a:t>1 000 </a:t>
              </a:r>
            </a:p>
            <a:p>
              <a:pPr algn="ctr"/>
              <a:r>
                <a:rPr lang="az-Latn-AZ" sz="1600" b="1" dirty="0" smtClean="0">
                  <a:latin typeface="Segoe UI" panose="020B0502040204020203" pitchFamily="34" charset="0"/>
                  <a:cs typeface="Segoe UI" panose="020B0502040204020203" pitchFamily="34" charset="0"/>
                </a:rPr>
                <a:t>SMEs benefited from </a:t>
              </a:r>
              <a:r>
                <a:rPr lang="az-Latn-AZ" sz="2000" b="1" dirty="0" smtClean="0">
                  <a:ln w="6600">
                    <a:solidFill>
                      <a:srgbClr val="937928"/>
                    </a:solidFill>
                    <a:prstDash val="solid"/>
                  </a:ln>
                  <a:effectLst>
                    <a:outerShdw dist="38100" dir="2700000" algn="tl" rotWithShape="0">
                      <a:schemeClr val="accent2"/>
                    </a:outerShdw>
                  </a:effectLst>
                  <a:latin typeface="Segoe UI" panose="020B0502040204020203" pitchFamily="34" charset="0"/>
                  <a:cs typeface="Segoe UI" panose="020B0502040204020203" pitchFamily="34" charset="0"/>
                </a:rPr>
                <a:t>180</a:t>
              </a:r>
              <a:r>
                <a:rPr lang="az-Latn-AZ" sz="1600" b="1" dirty="0" smtClean="0">
                  <a:ln w="6600">
                    <a:solidFill>
                      <a:srgbClr val="937928"/>
                    </a:solidFill>
                    <a:prstDash val="solid"/>
                  </a:ln>
                  <a:effectLst>
                    <a:outerShdw dist="38100" dir="2700000" algn="tl" rotWithShape="0">
                      <a:schemeClr val="accent2"/>
                    </a:outerShdw>
                  </a:effectLst>
                  <a:latin typeface="Segoe UI" panose="020B0502040204020203" pitchFamily="34" charset="0"/>
                  <a:cs typeface="Segoe UI" panose="020B0502040204020203" pitchFamily="34" charset="0"/>
                </a:rPr>
                <a:t> </a:t>
              </a:r>
            </a:p>
            <a:p>
              <a:pPr algn="ctr"/>
              <a:r>
                <a:rPr lang="az-Latn-AZ" sz="1600" b="1" dirty="0" smtClean="0">
                  <a:latin typeface="Segoe UI" panose="020B0502040204020203" pitchFamily="34" charset="0"/>
                  <a:cs typeface="Segoe UI" panose="020B0502040204020203" pitchFamily="34" charset="0"/>
                </a:rPr>
                <a:t>training </a:t>
              </a:r>
              <a:r>
                <a:rPr lang="az-Latn-AZ" sz="1600" b="1" dirty="0">
                  <a:latin typeface="Segoe UI" panose="020B0502040204020203" pitchFamily="34" charset="0"/>
                  <a:cs typeface="Segoe UI" panose="020B0502040204020203" pitchFamily="34" charset="0"/>
                </a:rPr>
                <a:t>videos </a:t>
              </a:r>
              <a:endParaRPr lang="az-Latn-AZ" sz="1600" b="1" dirty="0" smtClean="0">
                <a:latin typeface="Segoe UI" panose="020B0502040204020203" pitchFamily="34" charset="0"/>
                <a:cs typeface="Segoe UI" panose="020B0502040204020203" pitchFamily="34" charset="0"/>
              </a:endParaRPr>
            </a:p>
          </p:txBody>
        </p:sp>
        <p:sp>
          <p:nvSpPr>
            <p:cNvPr id="26" name="object 25"/>
            <p:cNvSpPr/>
            <p:nvPr/>
          </p:nvSpPr>
          <p:spPr>
            <a:xfrm>
              <a:off x="9392073" y="2318200"/>
              <a:ext cx="19050" cy="19050"/>
            </a:xfrm>
            <a:custGeom>
              <a:avLst/>
              <a:gdLst/>
              <a:ahLst/>
              <a:cxnLst/>
              <a:rect l="l" t="t" r="r" b="b"/>
              <a:pathLst>
                <a:path w="19050" h="19050">
                  <a:moveTo>
                    <a:pt x="14731" y="0"/>
                  </a:moveTo>
                  <a:lnTo>
                    <a:pt x="4241" y="0"/>
                  </a:lnTo>
                  <a:lnTo>
                    <a:pt x="0" y="4241"/>
                  </a:lnTo>
                  <a:lnTo>
                    <a:pt x="0" y="9486"/>
                  </a:lnTo>
                  <a:lnTo>
                    <a:pt x="0" y="14732"/>
                  </a:lnTo>
                  <a:lnTo>
                    <a:pt x="4241" y="18973"/>
                  </a:lnTo>
                  <a:lnTo>
                    <a:pt x="14731" y="18973"/>
                  </a:lnTo>
                  <a:lnTo>
                    <a:pt x="18973" y="14732"/>
                  </a:lnTo>
                  <a:lnTo>
                    <a:pt x="18973" y="4241"/>
                  </a:lnTo>
                  <a:lnTo>
                    <a:pt x="14731" y="0"/>
                  </a:lnTo>
                  <a:close/>
                </a:path>
              </a:pathLst>
            </a:custGeom>
            <a:grpFill/>
          </p:spPr>
          <p:txBody>
            <a:bodyPr wrap="square" lIns="0" tIns="0" rIns="0" bIns="0" rtlCol="0"/>
            <a:lstStyle/>
            <a:p>
              <a:endParaRPr>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975940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47" y="492419"/>
            <a:ext cx="10287000" cy="430887"/>
          </a:xfrm>
        </p:spPr>
        <p:txBody>
          <a:bodyPr/>
          <a:lstStyle/>
          <a:p>
            <a:r>
              <a:rPr lang="en-US" dirty="0"/>
              <a:t>SME SUPPORT MECHANISMS </a:t>
            </a:r>
            <a:endParaRPr lang="ru-RU" dirty="0"/>
          </a:p>
        </p:txBody>
      </p:sp>
      <p:sp>
        <p:nvSpPr>
          <p:cNvPr id="11" name="TextBox 10"/>
          <p:cNvSpPr txBox="1"/>
          <p:nvPr/>
        </p:nvSpPr>
        <p:spPr>
          <a:xfrm>
            <a:off x="6324600" y="3427748"/>
            <a:ext cx="2567258"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rPr>
              <a:t>I</a:t>
            </a:r>
            <a:r>
              <a:rPr lang="az-Latn-AZ" b="1" dirty="0" smtClean="0">
                <a:ln/>
              </a:rPr>
              <a:t>NTERNAT</a:t>
            </a:r>
            <a:r>
              <a:rPr lang="en-US" b="1" dirty="0" smtClean="0">
                <a:ln/>
              </a:rPr>
              <a:t>I</a:t>
            </a:r>
            <a:r>
              <a:rPr lang="az-Latn-AZ" b="1" dirty="0" smtClean="0">
                <a:ln/>
              </a:rPr>
              <a:t>ONAL EXH</a:t>
            </a:r>
            <a:r>
              <a:rPr lang="en-US" b="1" dirty="0" smtClean="0">
                <a:ln/>
              </a:rPr>
              <a:t>I</a:t>
            </a:r>
            <a:r>
              <a:rPr lang="az-Latn-AZ" b="1" dirty="0" smtClean="0">
                <a:ln/>
              </a:rPr>
              <a:t>B</a:t>
            </a:r>
            <a:r>
              <a:rPr lang="en-US" b="1" dirty="0" smtClean="0">
                <a:ln/>
              </a:rPr>
              <a:t>I</a:t>
            </a:r>
            <a:r>
              <a:rPr lang="az-Latn-AZ" b="1" dirty="0" smtClean="0">
                <a:ln/>
              </a:rPr>
              <a:t>T</a:t>
            </a:r>
            <a:r>
              <a:rPr lang="en-US" b="1" dirty="0" smtClean="0">
                <a:ln/>
              </a:rPr>
              <a:t>I</a:t>
            </a:r>
            <a:r>
              <a:rPr lang="az-Latn-AZ" b="1" dirty="0" smtClean="0">
                <a:ln/>
              </a:rPr>
              <a:t>ONS</a:t>
            </a:r>
            <a:endParaRPr lang="ru-RU" b="1" dirty="0">
              <a:ln/>
            </a:endParaRPr>
          </a:p>
        </p:txBody>
      </p:sp>
      <p:sp>
        <p:nvSpPr>
          <p:cNvPr id="18" name="TextBox 17"/>
          <p:cNvSpPr txBox="1"/>
          <p:nvPr/>
        </p:nvSpPr>
        <p:spPr>
          <a:xfrm>
            <a:off x="514350" y="1652518"/>
            <a:ext cx="1828800" cy="1292662"/>
          </a:xfrm>
          <a:prstGeom prst="rect">
            <a:avLst/>
          </a:prstGeom>
          <a:solidFill>
            <a:srgbClr val="937928"/>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z-Latn-AZ" sz="2400" b="1" dirty="0" smtClean="0">
                <a:solidFill>
                  <a:schemeClr val="bg1"/>
                </a:solidFill>
                <a:effectLst>
                  <a:outerShdw blurRad="50800" dist="50800" dir="5400000" algn="ctr" rotWithShape="0">
                    <a:schemeClr val="tx1"/>
                  </a:outerShdw>
                </a:effectLst>
              </a:rPr>
              <a:t>91</a:t>
            </a:r>
            <a:r>
              <a:rPr lang="az-Latn-AZ" dirty="0" smtClean="0">
                <a:solidFill>
                  <a:schemeClr val="bg1"/>
                </a:solidFill>
                <a:effectLst>
                  <a:outerShdw blurRad="50800" dist="50800" dir="5400000" algn="ctr" rotWithShape="0">
                    <a:schemeClr val="accent3"/>
                  </a:outerShdw>
                </a:effectLst>
              </a:rPr>
              <a:t> </a:t>
            </a:r>
            <a:r>
              <a:rPr lang="en-US" dirty="0" smtClean="0">
                <a:solidFill>
                  <a:schemeClr val="bg1"/>
                </a:solidFill>
                <a:effectLst>
                  <a:outerShdw blurRad="50800" dist="50800" dir="5400000" algn="ctr" rotWithShape="0">
                    <a:schemeClr val="accent3"/>
                  </a:outerShdw>
                </a:effectLst>
              </a:rPr>
              <a:t/>
            </a:r>
            <a:br>
              <a:rPr lang="en-US" dirty="0" smtClean="0">
                <a:solidFill>
                  <a:schemeClr val="bg1"/>
                </a:solidFill>
                <a:effectLst>
                  <a:outerShdw blurRad="50800" dist="50800" dir="5400000" algn="ctr" rotWithShape="0">
                    <a:schemeClr val="accent3"/>
                  </a:outerShdw>
                </a:effectLst>
              </a:rPr>
            </a:br>
            <a:r>
              <a:rPr lang="az-Latn-AZ" dirty="0" smtClean="0">
                <a:solidFill>
                  <a:schemeClr val="bg1"/>
                </a:solidFill>
                <a:effectLst>
                  <a:outerShdw blurRad="50800" dist="50800" dir="5400000" algn="ctr" rotWithShape="0">
                    <a:schemeClr val="accent3"/>
                  </a:outerShdw>
                </a:effectLst>
              </a:rPr>
              <a:t>Applicants granted</a:t>
            </a:r>
            <a:r>
              <a:rPr lang="en-US" dirty="0" smtClean="0">
                <a:solidFill>
                  <a:schemeClr val="bg1"/>
                </a:solidFill>
                <a:effectLst>
                  <a:outerShdw blurRad="50800" dist="50800" dir="5400000" algn="ctr" rotWithShape="0">
                    <a:schemeClr val="accent3"/>
                  </a:outerShdw>
                </a:effectLst>
              </a:rPr>
              <a:t> </a:t>
            </a:r>
            <a:r>
              <a:rPr lang="en-US" dirty="0" smtClean="0">
                <a:solidFill>
                  <a:schemeClr val="bg1"/>
                </a:solidFill>
                <a:effectLst>
                  <a:outerShdw blurRad="50800" dist="50800" dir="5400000" algn="ctr" rotWithShape="0">
                    <a:schemeClr val="accent3"/>
                  </a:outerShdw>
                </a:effectLst>
              </a:rPr>
              <a:t>start up certificates</a:t>
            </a:r>
            <a:r>
              <a:rPr lang="az-Latn-AZ" dirty="0" smtClean="0">
                <a:solidFill>
                  <a:schemeClr val="bg1"/>
                </a:solidFill>
                <a:effectLst>
                  <a:outerShdw blurRad="50800" dist="50800" dir="5400000" algn="ctr" rotWithShape="0">
                    <a:schemeClr val="accent3"/>
                  </a:outerShdw>
                </a:effectLst>
              </a:rPr>
              <a:t> </a:t>
            </a:r>
            <a:endParaRPr lang="ru-RU" dirty="0">
              <a:solidFill>
                <a:schemeClr val="bg1"/>
              </a:solidFill>
              <a:effectLst>
                <a:outerShdw blurRad="50800" dist="50800" dir="5400000" algn="ctr" rotWithShape="0">
                  <a:schemeClr val="accent3"/>
                </a:outerShdw>
              </a:effectLst>
            </a:endParaRPr>
          </a:p>
        </p:txBody>
      </p:sp>
      <p:sp>
        <p:nvSpPr>
          <p:cNvPr id="20" name="TextBox 19"/>
          <p:cNvSpPr txBox="1"/>
          <p:nvPr/>
        </p:nvSpPr>
        <p:spPr>
          <a:xfrm>
            <a:off x="5564036" y="1647919"/>
            <a:ext cx="2477676" cy="1569660"/>
          </a:xfrm>
          <a:prstGeom prst="rect">
            <a:avLst/>
          </a:prstGeom>
          <a:solidFill>
            <a:srgbClr val="937928"/>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z-Latn-AZ" sz="2400" b="1" dirty="0">
                <a:solidFill>
                  <a:schemeClr val="bg1"/>
                </a:solidFill>
                <a:effectLst>
                  <a:outerShdw blurRad="50800" dist="50800" dir="5400000" algn="ctr" rotWithShape="0">
                    <a:schemeClr val="tx1"/>
                  </a:outerShdw>
                </a:effectLst>
              </a:rPr>
              <a:t>2</a:t>
            </a:r>
            <a:r>
              <a:rPr lang="en-US" sz="2400" b="1" dirty="0" smtClean="0">
                <a:solidFill>
                  <a:schemeClr val="bg1"/>
                </a:solidFill>
                <a:effectLst>
                  <a:outerShdw blurRad="50800" dist="50800" dir="5400000" algn="ctr" rotWithShape="0">
                    <a:schemeClr val="tx1"/>
                  </a:outerShdw>
                </a:effectLst>
              </a:rPr>
              <a:t>6</a:t>
            </a:r>
            <a:r>
              <a:rPr lang="az-Latn-AZ" dirty="0" smtClean="0">
                <a:solidFill>
                  <a:schemeClr val="bg1"/>
                </a:solidFill>
                <a:effectLst>
                  <a:outerShdw blurRad="50800" dist="50800" dir="5400000" algn="ctr" rotWithShape="0">
                    <a:schemeClr val="accent3"/>
                  </a:outerShdw>
                </a:effectLst>
              </a:rPr>
              <a:t> </a:t>
            </a:r>
            <a:r>
              <a:rPr lang="en-US" dirty="0" smtClean="0">
                <a:solidFill>
                  <a:schemeClr val="bg1"/>
                </a:solidFill>
                <a:effectLst>
                  <a:outerShdw blurRad="50800" dist="50800" dir="5400000" algn="ctr" rotWithShape="0">
                    <a:schemeClr val="accent3"/>
                  </a:outerShdw>
                </a:effectLst>
              </a:rPr>
              <a:t/>
            </a:r>
            <a:br>
              <a:rPr lang="en-US" dirty="0" smtClean="0">
                <a:solidFill>
                  <a:schemeClr val="bg1"/>
                </a:solidFill>
                <a:effectLst>
                  <a:outerShdw blurRad="50800" dist="50800" dir="5400000" algn="ctr" rotWithShape="0">
                    <a:schemeClr val="accent3"/>
                  </a:outerShdw>
                </a:effectLst>
              </a:rPr>
            </a:br>
            <a:r>
              <a:rPr lang="az-Latn-AZ" dirty="0" smtClean="0">
                <a:solidFill>
                  <a:schemeClr val="bg1"/>
                </a:solidFill>
                <a:effectLst>
                  <a:outerShdw blurRad="50800" dist="50800" dir="5400000" algn="ctr" rotWithShape="0">
                    <a:schemeClr val="accent3"/>
                  </a:outerShdw>
                </a:effectLst>
              </a:rPr>
              <a:t>market researches in the field of food production, textile, machinery, industry etc.</a:t>
            </a:r>
            <a:endParaRPr lang="ru-RU" dirty="0">
              <a:solidFill>
                <a:schemeClr val="bg1"/>
              </a:solidFill>
              <a:effectLst>
                <a:outerShdw blurRad="50800" dist="50800" dir="5400000" algn="ctr" rotWithShape="0">
                  <a:schemeClr val="accent3"/>
                </a:outerShdw>
              </a:effectLst>
            </a:endParaRPr>
          </a:p>
        </p:txBody>
      </p:sp>
      <p:sp>
        <p:nvSpPr>
          <p:cNvPr id="22" name="TextBox 21"/>
          <p:cNvSpPr txBox="1"/>
          <p:nvPr/>
        </p:nvSpPr>
        <p:spPr>
          <a:xfrm>
            <a:off x="403723" y="1200628"/>
            <a:ext cx="2324100"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az-Latn-AZ" b="1" dirty="0" smtClean="0">
                <a:ln/>
              </a:rPr>
              <a:t>START UP CERT</a:t>
            </a:r>
            <a:r>
              <a:rPr lang="en-US" b="1" dirty="0" smtClean="0">
                <a:ln/>
              </a:rPr>
              <a:t>I</a:t>
            </a:r>
            <a:r>
              <a:rPr lang="az-Latn-AZ" b="1" dirty="0" smtClean="0">
                <a:ln/>
              </a:rPr>
              <a:t>F</a:t>
            </a:r>
            <a:r>
              <a:rPr lang="en-US" b="1" dirty="0" smtClean="0">
                <a:ln/>
              </a:rPr>
              <a:t>I</a:t>
            </a:r>
            <a:r>
              <a:rPr lang="az-Latn-AZ" b="1" dirty="0" smtClean="0">
                <a:ln/>
              </a:rPr>
              <a:t>CATE</a:t>
            </a:r>
          </a:p>
        </p:txBody>
      </p:sp>
      <p:sp>
        <p:nvSpPr>
          <p:cNvPr id="23" name="TextBox 22"/>
          <p:cNvSpPr txBox="1"/>
          <p:nvPr/>
        </p:nvSpPr>
        <p:spPr>
          <a:xfrm>
            <a:off x="5775349" y="1207214"/>
            <a:ext cx="2055050"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rPr>
              <a:t>MARKET</a:t>
            </a:r>
            <a:r>
              <a:rPr lang="en-US" b="1" dirty="0" smtClean="0">
                <a:ln/>
                <a:solidFill>
                  <a:schemeClr val="accent3"/>
                </a:solidFill>
              </a:rPr>
              <a:t> </a:t>
            </a:r>
            <a:r>
              <a:rPr lang="en-US" b="1" dirty="0" smtClean="0">
                <a:ln/>
              </a:rPr>
              <a:t>RESEARCH</a:t>
            </a:r>
            <a:endParaRPr lang="ru-RU" b="1" dirty="0">
              <a:ln/>
            </a:endParaRPr>
          </a:p>
        </p:txBody>
      </p:sp>
      <p:sp>
        <p:nvSpPr>
          <p:cNvPr id="24" name="TextBox 23"/>
          <p:cNvSpPr txBox="1"/>
          <p:nvPr/>
        </p:nvSpPr>
        <p:spPr>
          <a:xfrm>
            <a:off x="712859" y="4212248"/>
            <a:ext cx="2477676" cy="1877437"/>
          </a:xfrm>
          <a:prstGeom prst="rect">
            <a:avLst/>
          </a:prstGeom>
          <a:solidFill>
            <a:srgbClr val="937928"/>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z-Latn-AZ" sz="2400" b="1" dirty="0" smtClean="0">
                <a:solidFill>
                  <a:schemeClr val="bg1"/>
                </a:solidFill>
                <a:effectLst>
                  <a:outerShdw blurRad="50800" dist="50800" dir="5400000" algn="ctr" rotWithShape="0">
                    <a:schemeClr val="tx1"/>
                  </a:outerShdw>
                </a:effectLst>
              </a:rPr>
              <a:t>40</a:t>
            </a:r>
            <a:r>
              <a:rPr lang="en-US" dirty="0" smtClean="0">
                <a:solidFill>
                  <a:schemeClr val="bg1"/>
                </a:solidFill>
                <a:effectLst>
                  <a:outerShdw blurRad="50800" dist="50800" dir="5400000" algn="ctr" rotWithShape="0">
                    <a:schemeClr val="accent3"/>
                  </a:outerShdw>
                </a:effectLst>
              </a:rPr>
              <a:t/>
            </a:r>
            <a:br>
              <a:rPr lang="en-US" dirty="0" smtClean="0">
                <a:solidFill>
                  <a:schemeClr val="bg1"/>
                </a:solidFill>
                <a:effectLst>
                  <a:outerShdw blurRad="50800" dist="50800" dir="5400000" algn="ctr" rotWithShape="0">
                    <a:schemeClr val="accent3"/>
                  </a:outerShdw>
                </a:effectLst>
              </a:rPr>
            </a:br>
            <a:r>
              <a:rPr lang="en-US" dirty="0" smtClean="0">
                <a:solidFill>
                  <a:schemeClr val="bg1"/>
                </a:solidFill>
                <a:effectLst>
                  <a:outerShdw blurRad="50800" dist="50800" dir="5400000" algn="ctr" rotWithShape="0">
                    <a:schemeClr val="accent3"/>
                  </a:outerShdw>
                </a:effectLst>
              </a:rPr>
              <a:t>Projects</a:t>
            </a:r>
          </a:p>
          <a:p>
            <a:pPr algn="ctr"/>
            <a:endParaRPr lang="en-US" dirty="0" smtClean="0">
              <a:solidFill>
                <a:schemeClr val="bg1"/>
              </a:solidFill>
              <a:effectLst>
                <a:outerShdw blurRad="50800" dist="50800" dir="5400000" algn="ctr" rotWithShape="0">
                  <a:schemeClr val="tx1"/>
                </a:outerShdw>
              </a:effectLst>
            </a:endParaRPr>
          </a:p>
          <a:p>
            <a:pPr algn="ctr"/>
            <a:r>
              <a:rPr lang="az-Latn-AZ" dirty="0">
                <a:solidFill>
                  <a:schemeClr val="bg1"/>
                </a:solidFill>
                <a:effectLst>
                  <a:outerShdw blurRad="50800" dist="50800" dir="5400000" algn="ctr" rotWithShape="0">
                    <a:schemeClr val="accent3"/>
                  </a:outerShdw>
                </a:effectLst>
              </a:rPr>
              <a:t>M</a:t>
            </a:r>
            <a:r>
              <a:rPr lang="az-Latn-AZ" dirty="0" smtClean="0">
                <a:solidFill>
                  <a:schemeClr val="bg1"/>
                </a:solidFill>
                <a:effectLst>
                  <a:outerShdw blurRad="50800" dist="50800" dir="5400000" algn="ctr" rotWithShape="0">
                    <a:schemeClr val="accent3"/>
                  </a:outerShdw>
                </a:effectLst>
              </a:rPr>
              <a:t>ore than</a:t>
            </a:r>
            <a:endParaRPr lang="az-Latn-AZ" dirty="0" smtClean="0">
              <a:solidFill>
                <a:schemeClr val="bg1"/>
              </a:solidFill>
              <a:effectLst>
                <a:outerShdw blurRad="50800" dist="50800" dir="5400000" algn="ctr" rotWithShape="0">
                  <a:schemeClr val="tx1"/>
                </a:outerShdw>
              </a:effectLst>
            </a:endParaRPr>
          </a:p>
          <a:p>
            <a:pPr algn="ctr"/>
            <a:r>
              <a:rPr lang="az-Latn-AZ" sz="2000" dirty="0">
                <a:solidFill>
                  <a:schemeClr val="bg1"/>
                </a:solidFill>
                <a:effectLst>
                  <a:outerShdw blurRad="50800" dist="50800" dir="5400000" algn="ctr" rotWithShape="0">
                    <a:schemeClr val="tx1"/>
                  </a:outerShdw>
                </a:effectLst>
              </a:rPr>
              <a:t>7</a:t>
            </a:r>
            <a:r>
              <a:rPr lang="en-US" sz="2000" dirty="0" smtClean="0">
                <a:solidFill>
                  <a:schemeClr val="bg1"/>
                </a:solidFill>
                <a:effectLst>
                  <a:outerShdw blurRad="50800" dist="50800" dir="5400000" algn="ctr" rotWithShape="0">
                    <a:schemeClr val="tx1"/>
                  </a:outerShdw>
                </a:effectLst>
              </a:rPr>
              <a:t>00 000 AZN</a:t>
            </a:r>
          </a:p>
          <a:p>
            <a:pPr algn="ctr"/>
            <a:r>
              <a:rPr lang="en-US" dirty="0" smtClean="0">
                <a:solidFill>
                  <a:schemeClr val="bg1"/>
                </a:solidFill>
                <a:effectLst>
                  <a:outerShdw blurRad="50800" dist="50800" dir="5400000" algn="ctr" rotWithShape="0">
                    <a:schemeClr val="accent3"/>
                  </a:outerShdw>
                </a:effectLst>
              </a:rPr>
              <a:t>Financing</a:t>
            </a:r>
            <a:endParaRPr lang="ru-RU" dirty="0">
              <a:solidFill>
                <a:schemeClr val="bg1"/>
              </a:solidFill>
              <a:effectLst>
                <a:outerShdw blurRad="50800" dist="50800" dir="5400000" algn="ctr" rotWithShape="0">
                  <a:schemeClr val="accent3"/>
                </a:outerShdw>
              </a:effectLst>
            </a:endParaRPr>
          </a:p>
        </p:txBody>
      </p:sp>
      <p:sp>
        <p:nvSpPr>
          <p:cNvPr id="25" name="TextBox 24"/>
          <p:cNvSpPr txBox="1"/>
          <p:nvPr/>
        </p:nvSpPr>
        <p:spPr>
          <a:xfrm>
            <a:off x="924332" y="3688013"/>
            <a:ext cx="2054730"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rPr>
              <a:t>GRANT PROGRAMS</a:t>
            </a:r>
            <a:endParaRPr lang="ru-RU" b="1" dirty="0">
              <a:ln/>
            </a:endParaRPr>
          </a:p>
        </p:txBody>
      </p:sp>
      <p:sp>
        <p:nvSpPr>
          <p:cNvPr id="26" name="TextBox 25"/>
          <p:cNvSpPr txBox="1"/>
          <p:nvPr/>
        </p:nvSpPr>
        <p:spPr>
          <a:xfrm>
            <a:off x="6321669" y="4216826"/>
            <a:ext cx="2204410" cy="2215991"/>
          </a:xfrm>
          <a:prstGeom prst="rect">
            <a:avLst/>
          </a:prstGeom>
          <a:solidFill>
            <a:srgbClr val="937928"/>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z-Latn-AZ" dirty="0" smtClean="0">
                <a:solidFill>
                  <a:schemeClr val="bg1"/>
                </a:solidFill>
                <a:effectLst>
                  <a:outerShdw blurRad="50800" dist="50800" dir="5400000" algn="ctr" rotWithShape="0">
                    <a:schemeClr val="accent3"/>
                  </a:outerShdw>
                </a:effectLst>
              </a:rPr>
              <a:t> KOBİA provided participation of </a:t>
            </a:r>
            <a:r>
              <a:rPr lang="az-Latn-AZ" sz="2400" b="1" dirty="0" smtClean="0">
                <a:solidFill>
                  <a:schemeClr val="bg1"/>
                </a:solidFill>
                <a:effectLst>
                  <a:outerShdw blurRad="50800" dist="50800" dir="5400000" algn="ctr" rotWithShape="0">
                    <a:schemeClr val="tx1"/>
                  </a:outerShdw>
                </a:effectLst>
              </a:rPr>
              <a:t>1250</a:t>
            </a:r>
            <a:r>
              <a:rPr lang="az-Latn-AZ" dirty="0" smtClean="0">
                <a:solidFill>
                  <a:schemeClr val="bg1"/>
                </a:solidFill>
                <a:effectLst>
                  <a:outerShdw blurRad="50800" dist="50800" dir="5400000" algn="ctr" rotWithShape="0">
                    <a:schemeClr val="accent3"/>
                  </a:outerShdw>
                </a:effectLst>
              </a:rPr>
              <a:t> micro and small businesses on </a:t>
            </a:r>
            <a:r>
              <a:rPr lang="az-Latn-AZ" sz="2400" b="1" dirty="0" smtClean="0">
                <a:solidFill>
                  <a:schemeClr val="bg1"/>
                </a:solidFill>
                <a:effectLst>
                  <a:outerShdw blurRad="50800" dist="50800" dir="5400000" algn="ctr" rotWithShape="0">
                    <a:schemeClr val="tx1"/>
                  </a:outerShdw>
                </a:effectLst>
              </a:rPr>
              <a:t>47</a:t>
            </a:r>
            <a:r>
              <a:rPr lang="az-Latn-AZ" dirty="0">
                <a:solidFill>
                  <a:schemeClr val="bg1"/>
                </a:solidFill>
                <a:effectLst>
                  <a:outerShdw blurRad="50800" dist="50800" dir="5400000" algn="ctr" rotWithShape="0">
                    <a:schemeClr val="accent3"/>
                  </a:outerShdw>
                </a:effectLst>
              </a:rPr>
              <a:t> </a:t>
            </a:r>
            <a:r>
              <a:rPr lang="az-Latn-AZ" dirty="0" smtClean="0">
                <a:solidFill>
                  <a:schemeClr val="bg1"/>
                </a:solidFill>
                <a:effectLst>
                  <a:outerShdw blurRad="50800" dist="50800" dir="5400000" algn="ctr" rotWithShape="0">
                    <a:schemeClr val="accent3"/>
                  </a:outerShdw>
                </a:effectLst>
              </a:rPr>
              <a:t>local and international exhibitions</a:t>
            </a:r>
            <a:endParaRPr lang="ru-RU" dirty="0">
              <a:solidFill>
                <a:schemeClr val="bg1"/>
              </a:solidFill>
              <a:effectLst>
                <a:outerShdw blurRad="50800" dist="50800" dir="5400000" algn="ctr" rotWithShape="0">
                  <a:schemeClr val="accent3"/>
                </a:outerShdw>
              </a:effectLst>
            </a:endParaRPr>
          </a:p>
        </p:txBody>
      </p:sp>
      <p:sp>
        <p:nvSpPr>
          <p:cNvPr id="28" name="Rectangle 27"/>
          <p:cNvSpPr/>
          <p:nvPr/>
        </p:nvSpPr>
        <p:spPr>
          <a:xfrm>
            <a:off x="2688462" y="1647919"/>
            <a:ext cx="2157167" cy="1384995"/>
          </a:xfrm>
          <a:prstGeom prst="rect">
            <a:avLst/>
          </a:prstGeom>
          <a:ln>
            <a:solidFill>
              <a:srgbClr val="937928"/>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GB" sz="1050" b="1" dirty="0" smtClean="0">
                <a:solidFill>
                  <a:schemeClr val="tx1"/>
                </a:solidFill>
                <a:latin typeface="Verdana" panose="020B0604030504040204" pitchFamily="34" charset="0"/>
                <a:ea typeface="Verdana" panose="020B0604030504040204" pitchFamily="34" charset="0"/>
              </a:rPr>
              <a:t>Decree of the Cabinet of Ministers No. 20 dated 01/29/2021, the support mechanism is implemented by the Agency in accordance with the “Start up Definition Criteria” </a:t>
            </a:r>
            <a:endParaRPr lang="az-Latn-AZ" sz="1050" b="1" dirty="0">
              <a:solidFill>
                <a:schemeClr val="tx1"/>
              </a:solidFill>
              <a:latin typeface="Verdana" panose="020B0604030504040204" pitchFamily="34" charset="0"/>
              <a:ea typeface="Verdana" panose="020B0604030504040204" pitchFamily="34" charset="0"/>
            </a:endParaRPr>
          </a:p>
        </p:txBody>
      </p:sp>
      <p:sp>
        <p:nvSpPr>
          <p:cNvPr id="30" name="Rectangle 29"/>
          <p:cNvSpPr/>
          <p:nvPr/>
        </p:nvSpPr>
        <p:spPr>
          <a:xfrm>
            <a:off x="3716958" y="4057345"/>
            <a:ext cx="1780683" cy="2192908"/>
          </a:xfrm>
          <a:prstGeom prst="rect">
            <a:avLst/>
          </a:prstGeom>
          <a:ln>
            <a:solidFill>
              <a:srgbClr val="937928"/>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GB" sz="1050" b="1" dirty="0">
                <a:solidFill>
                  <a:schemeClr val="tx1"/>
                </a:solidFill>
                <a:latin typeface="Verdana" panose="020B0604030504040204" pitchFamily="34" charset="0"/>
                <a:ea typeface="Verdana" panose="020B0604030504040204" pitchFamily="34" charset="0"/>
              </a:rPr>
              <a:t>Decree of the Cabinet of Ministers No. 364 of September 30, 2020, On Approval of the “Rules for Financing Education, Science, Research and Support of Projects Related to the Development of Micro, Small and Medium Business”.</a:t>
            </a:r>
            <a:endParaRPr lang="az-Latn-AZ" sz="1050" b="1" dirty="0">
              <a:solidFill>
                <a:schemeClr val="tx1"/>
              </a:solidFill>
              <a:latin typeface="Verdana" panose="020B0604030504040204" pitchFamily="34" charset="0"/>
              <a:ea typeface="Verdana" panose="020B0604030504040204" pitchFamily="34" charset="0"/>
            </a:endParaRPr>
          </a:p>
        </p:txBody>
      </p:sp>
      <p:sp>
        <p:nvSpPr>
          <p:cNvPr id="31" name="Rectangle 30"/>
          <p:cNvSpPr/>
          <p:nvPr/>
        </p:nvSpPr>
        <p:spPr>
          <a:xfrm>
            <a:off x="8859620" y="5047822"/>
            <a:ext cx="2209800" cy="1384995"/>
          </a:xfrm>
          <a:prstGeom prst="rect">
            <a:avLst/>
          </a:prstGeom>
          <a:ln>
            <a:solidFill>
              <a:srgbClr val="937928"/>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050" b="1" dirty="0">
                <a:solidFill>
                  <a:schemeClr val="tx1"/>
                </a:solidFill>
                <a:latin typeface="Verdana" panose="020B0604030504040204" pitchFamily="34" charset="0"/>
                <a:ea typeface="Verdana" panose="020B0604030504040204" pitchFamily="34" charset="0"/>
              </a:rPr>
              <a:t>Decree of the President of the Republic of Azerbaijan dated December 1, 2021, On approval</a:t>
            </a:r>
          </a:p>
          <a:p>
            <a:pPr algn="just"/>
            <a:r>
              <a:rPr lang="en-US" sz="1050" b="1" dirty="0">
                <a:solidFill>
                  <a:schemeClr val="tx1"/>
                </a:solidFill>
                <a:latin typeface="Verdana" panose="020B0604030504040204" pitchFamily="34" charset="0"/>
                <a:ea typeface="Verdana" panose="020B0604030504040204" pitchFamily="34" charset="0"/>
              </a:rPr>
              <a:t>"Procedure for supporting the expansion of sales of micro and small business products in retail chains“.</a:t>
            </a:r>
          </a:p>
        </p:txBody>
      </p:sp>
      <p:sp>
        <p:nvSpPr>
          <p:cNvPr id="39" name="Rectangle 38"/>
          <p:cNvSpPr/>
          <p:nvPr/>
        </p:nvSpPr>
        <p:spPr>
          <a:xfrm>
            <a:off x="8382000" y="1680716"/>
            <a:ext cx="2588707" cy="1546577"/>
          </a:xfrm>
          <a:prstGeom prst="rect">
            <a:avLst/>
          </a:prstGeom>
          <a:ln>
            <a:solidFill>
              <a:srgbClr val="937928"/>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GB" sz="1050" b="1" dirty="0">
                <a:solidFill>
                  <a:schemeClr val="tx1"/>
                </a:solidFill>
                <a:latin typeface="Verdana" panose="020B0604030504040204" pitchFamily="34" charset="0"/>
                <a:ea typeface="Verdana" panose="020B0604030504040204" pitchFamily="34" charset="0"/>
              </a:rPr>
              <a:t>Decree of the President of the Republic of Azerbaijan No</a:t>
            </a:r>
            <a:r>
              <a:rPr lang="en-GB" sz="1050" b="1" dirty="0" smtClean="0">
                <a:solidFill>
                  <a:schemeClr val="tx1"/>
                </a:solidFill>
                <a:latin typeface="Verdana" panose="020B0604030504040204" pitchFamily="34" charset="0"/>
                <a:ea typeface="Verdana" panose="020B0604030504040204" pitchFamily="34" charset="0"/>
              </a:rPr>
              <a:t>. 713 dated may 29, 2019 </a:t>
            </a:r>
            <a:r>
              <a:rPr lang="en-GB" sz="1050" b="1" dirty="0">
                <a:solidFill>
                  <a:schemeClr val="tx1"/>
                </a:solidFill>
                <a:latin typeface="Verdana" panose="020B0604030504040204" pitchFamily="34" charset="0"/>
                <a:ea typeface="Verdana" panose="020B0604030504040204" pitchFamily="34" charset="0"/>
              </a:rPr>
              <a:t>On the approval of the "Rules for state support of internal market research in order to stimulate competitive products of micro, small and medium-sized businesses."</a:t>
            </a:r>
            <a:r>
              <a:rPr lang="en-US" sz="1050" b="1" dirty="0" smtClean="0">
                <a:solidFill>
                  <a:schemeClr val="tx1"/>
                </a:solidFill>
                <a:latin typeface="Verdana" panose="020B0604030504040204" pitchFamily="34" charset="0"/>
                <a:ea typeface="Verdana" panose="020B0604030504040204" pitchFamily="34" charset="0"/>
              </a:rPr>
              <a:t>.</a:t>
            </a:r>
            <a:endParaRPr lang="az-Latn-AZ" sz="105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50748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9BEE21D6C3264FADE2FD38D7A7826C" ma:contentTypeVersion="16" ma:contentTypeDescription="Vytvoří nový dokument" ma:contentTypeScope="" ma:versionID="236bab5b80eee315069eef4797878178">
  <xsd:schema xmlns:xsd="http://www.w3.org/2001/XMLSchema" xmlns:xs="http://www.w3.org/2001/XMLSchema" xmlns:p="http://schemas.microsoft.com/office/2006/metadata/properties" xmlns:ns2="656df841-aa11-4fb1-a091-1fe21010e6fa" xmlns:ns3="0c5bbf73-c4da-4040-b8ab-d55d9fc0155f" targetNamespace="http://schemas.microsoft.com/office/2006/metadata/properties" ma:root="true" ma:fieldsID="0a4285460e48438df5edfe72b9c8df88" ns2:_="" ns3:_="">
    <xsd:import namespace="656df841-aa11-4fb1-a091-1fe21010e6fa"/>
    <xsd:import namespace="0c5bbf73-c4da-4040-b8ab-d55d9fc015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6df841-aa11-4fb1-a091-1fe21010e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Značky obrázků" ma:readOnly="false" ma:fieldId="{5cf76f15-5ced-4ddc-b409-7134ff3c332f}" ma:taxonomyMulti="true" ma:sspId="fdf064b5-4622-4071-a065-a3cd2961f36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5bbf73-c4da-4040-b8ab-d55d9fc0155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2" nillable="true" ma:displayName="Taxonomy Catch All Column" ma:hidden="true" ma:list="{b0844fcd-9267-48f6-9b26-ba3d9166512a}" ma:internalName="TaxCatchAll" ma:showField="CatchAllData" ma:web="0c5bbf73-c4da-4040-b8ab-d55d9fc01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4A2014-A271-4FCF-AAB9-AD21EA2D789A}"/>
</file>

<file path=customXml/itemProps2.xml><?xml version="1.0" encoding="utf-8"?>
<ds:datastoreItem xmlns:ds="http://schemas.openxmlformats.org/officeDocument/2006/customXml" ds:itemID="{8423D291-BDA3-4F41-86AF-B47AC251C1B1}"/>
</file>

<file path=docProps/app.xml><?xml version="1.0" encoding="utf-8"?>
<Properties xmlns="http://schemas.openxmlformats.org/officeDocument/2006/extended-properties" xmlns:vt="http://schemas.openxmlformats.org/officeDocument/2006/docPropsVTypes">
  <Template/>
  <TotalTime>2540</TotalTime>
  <Words>1054</Words>
  <Application>Microsoft Office PowerPoint</Application>
  <PresentationFormat>Widescreen</PresentationFormat>
  <Paragraphs>224</Paragraphs>
  <Slides>16</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16</vt:i4>
      </vt:variant>
    </vt:vector>
  </HeadingPairs>
  <TitlesOfParts>
    <vt:vector size="33" baseType="lpstr">
      <vt:lpstr>맑은 고딕</vt:lpstr>
      <vt:lpstr>MS PGothic</vt:lpstr>
      <vt:lpstr>MS PGothic</vt:lpstr>
      <vt:lpstr>Arial</vt:lpstr>
      <vt:lpstr>Arial MT</vt:lpstr>
      <vt:lpstr>Averta</vt:lpstr>
      <vt:lpstr>Batang</vt:lpstr>
      <vt:lpstr>Calibri</vt:lpstr>
      <vt:lpstr>HelveticaNeue</vt:lpstr>
      <vt:lpstr>Segoe UI</vt:lpstr>
      <vt:lpstr>Segoe UI Semibold</vt:lpstr>
      <vt:lpstr>Segoe UI Symbol</vt:lpstr>
      <vt:lpstr>Times New Roman</vt:lpstr>
      <vt:lpstr>Verdana</vt:lpstr>
      <vt:lpstr>Wingdings</vt:lpstr>
      <vt:lpstr>Office Theme</vt:lpstr>
      <vt:lpstr>Custom Design</vt:lpstr>
      <vt:lpstr>SMALL AND MEDIUM BUSINESS DEVELOPMENT AGENCY</vt:lpstr>
      <vt:lpstr>KOBİA</vt:lpstr>
      <vt:lpstr>INDICATORS</vt:lpstr>
      <vt:lpstr>IMPROVING SERVICE INFRASTRUCTURE FOR SMES  -  SME HOUSES </vt:lpstr>
      <vt:lpstr>SME HOUSES</vt:lpstr>
      <vt:lpstr>STARTUP DEVELOPMENT CENTER</vt:lpstr>
      <vt:lpstr>SME FRIENDS NETWORK</vt:lpstr>
      <vt:lpstr>SME DEVELOPMENT CENTERS</vt:lpstr>
      <vt:lpstr>SME SUPPORT MECHANISMS </vt:lpstr>
      <vt:lpstr>SME SUPPORT MECHANISMS – SME CLASTERS</vt:lpstr>
      <vt:lpstr>SME SUPPORT MECHANISMS – Consulting, Company formation and activity support </vt:lpstr>
      <vt:lpstr>SME SUPPORT MECHANISMS – Market Access Program</vt:lpstr>
      <vt:lpstr>KOBİA’s ACTIVITIES IN LIBERATED AREAS DURING AND AFTER KARABAKH WAR </vt:lpstr>
      <vt:lpstr>INVESTMENT POTENTIAL OF LIBERATED AREAS  </vt:lpstr>
      <vt:lpstr>UPCOMING SUPPORTS AND INCENTIVES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YOUR WAY TO AZERBAIJAN</dc:title>
  <dc:creator>Ilham Aliyev</dc:creator>
  <cp:lastModifiedBy>Zaur Z. Gardashov</cp:lastModifiedBy>
  <cp:revision>156</cp:revision>
  <cp:lastPrinted>2023-02-27T11:42:09Z</cp:lastPrinted>
  <dcterms:created xsi:type="dcterms:W3CDTF">2022-06-30T09:42:36Z</dcterms:created>
  <dcterms:modified xsi:type="dcterms:W3CDTF">2023-03-01T11:42:04Z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2022-02-08T00:00:00Z</vt:filetime>
  </property>
  <property fmtid="{D5CDD505-2E9C-101B-9397-08002B2CF9AE}" pid="3" name="Creator">
    <vt:lpwstr>Acrobat PDFMaker 11 for PowerPoint</vt:lpwstr>
  </property>
  <property fmtid="{D5CDD505-2E9C-101B-9397-08002B2CF9AE}" pid="4" name="LastSaved">
    <vt:filetime>2022-06-30T00:00:00Z</vt:filetime>
  </property>
</Properties>
</file>